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1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0" r:id="rId8"/>
    <p:sldId id="261" r:id="rId9"/>
    <p:sldId id="262" r:id="rId10"/>
    <p:sldId id="265" r:id="rId11"/>
    <p:sldId id="273" r:id="rId12"/>
    <p:sldId id="274" r:id="rId13"/>
    <p:sldId id="270" r:id="rId14"/>
    <p:sldId id="271" r:id="rId15"/>
    <p:sldId id="272" r:id="rId16"/>
    <p:sldId id="266" r:id="rId17"/>
    <p:sldId id="289" r:id="rId18"/>
    <p:sldId id="269" r:id="rId19"/>
    <p:sldId id="275" r:id="rId20"/>
    <p:sldId id="276" r:id="rId21"/>
    <p:sldId id="277" r:id="rId22"/>
    <p:sldId id="278" r:id="rId23"/>
    <p:sldId id="279" r:id="rId24"/>
    <p:sldId id="280" r:id="rId25"/>
    <p:sldId id="267" r:id="rId26"/>
    <p:sldId id="268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90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132"/>
    <p:restoredTop sz="93233"/>
  </p:normalViewPr>
  <p:slideViewPr>
    <p:cSldViewPr snapToGrid="0" snapToObjects="1">
      <p:cViewPr varScale="1">
        <p:scale>
          <a:sx n="57" d="100"/>
          <a:sy n="57" d="100"/>
        </p:scale>
        <p:origin x="224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F40A4-591A-7641-AFCC-65F93AEC79ED}" type="datetimeFigureOut">
              <a:rPr lang="en-US" smtClean="0"/>
              <a:t>10/31/19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8E620-81A6-624F-911E-AD60A4CD5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51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F40A4-591A-7641-AFCC-65F93AEC79ED}" type="datetimeFigureOut">
              <a:rPr lang="en-US" smtClean="0"/>
              <a:t>10/31/19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8E620-81A6-624F-911E-AD60A4CD5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151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F40A4-591A-7641-AFCC-65F93AEC79ED}" type="datetimeFigureOut">
              <a:rPr lang="en-US" smtClean="0"/>
              <a:t>10/31/19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8E620-81A6-624F-911E-AD60A4CD5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73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F40A4-591A-7641-AFCC-65F93AEC79ED}" type="datetimeFigureOut">
              <a:rPr lang="en-US" smtClean="0"/>
              <a:t>10/31/19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8E620-81A6-624F-911E-AD60A4CD5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128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F40A4-591A-7641-AFCC-65F93AEC79ED}" type="datetimeFigureOut">
              <a:rPr lang="en-US" smtClean="0"/>
              <a:t>10/31/19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8E620-81A6-624F-911E-AD60A4CD5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285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F40A4-591A-7641-AFCC-65F93AEC79ED}" type="datetimeFigureOut">
              <a:rPr lang="en-US" smtClean="0"/>
              <a:t>10/31/19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8E620-81A6-624F-911E-AD60A4CD5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72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F40A4-591A-7641-AFCC-65F93AEC79ED}" type="datetimeFigureOut">
              <a:rPr lang="en-US" smtClean="0"/>
              <a:t>10/31/19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8E620-81A6-624F-911E-AD60A4CD5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590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F40A4-591A-7641-AFCC-65F93AEC79ED}" type="datetimeFigureOut">
              <a:rPr lang="en-US" smtClean="0"/>
              <a:t>10/31/19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8E620-81A6-624F-911E-AD60A4CD5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439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F40A4-591A-7641-AFCC-65F93AEC79ED}" type="datetimeFigureOut">
              <a:rPr lang="en-US" smtClean="0"/>
              <a:t>10/31/19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8E620-81A6-624F-911E-AD60A4CD5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713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F40A4-591A-7641-AFCC-65F93AEC79ED}" type="datetimeFigureOut">
              <a:rPr lang="en-US" smtClean="0"/>
              <a:t>10/31/19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8E620-81A6-624F-911E-AD60A4CD5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47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50000"/>
              <a:lumOff val="5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F40A4-591A-7641-AFCC-65F93AEC79ED}" type="datetimeFigureOut">
              <a:rPr lang="en-US" smtClean="0"/>
              <a:t>10/31/19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8E620-81A6-624F-911E-AD60A4CD5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89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</a:lstStyle>
          <a:p>
            <a:fld id="{86BF40A4-591A-7641-AFCC-65F93AEC79ED}" type="datetimeFigureOut">
              <a:rPr lang="en-US" smtClean="0"/>
              <a:t>10/31/19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AD68E620-81A6-624F-911E-AD60A4CD5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6842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20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8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6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mailto:hppbioindonesia@gmail.com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74D48-AFBC-1246-B5D9-1D37D5CEEF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0930" y="1964267"/>
            <a:ext cx="8462074" cy="2421464"/>
          </a:xfrm>
        </p:spPr>
        <p:txBody>
          <a:bodyPr>
            <a:normAutofit/>
          </a:bodyPr>
          <a:lstStyle/>
          <a:p>
            <a:r>
              <a:rPr lang="en-US" sz="6600" dirty="0"/>
              <a:t>Annual Meeting HPPBI 2019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FD9406-460D-A84B-B56B-DE2880DF07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Samarinda</a:t>
            </a:r>
            <a:r>
              <a:rPr lang="en-US" dirty="0"/>
              <a:t>, 14 September 2019</a:t>
            </a:r>
          </a:p>
        </p:txBody>
      </p:sp>
    </p:spTree>
    <p:extLst>
      <p:ext uri="{BB962C8B-B14F-4D97-AF65-F5344CB8AC3E}">
        <p14:creationId xmlns:p14="http://schemas.microsoft.com/office/powerpoint/2010/main" val="35019345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C7D15-EBE9-F545-913D-C14483263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KEANGGOTAAN </a:t>
            </a:r>
            <a:r>
              <a:rPr lang="en-US" sz="3200" dirty="0" err="1"/>
              <a:t>dan</a:t>
            </a:r>
            <a:r>
              <a:rPr lang="en-US" sz="3200" dirty="0"/>
              <a:t> KEUANGAN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59B683-A494-CA4D-9F80-C28EA74044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JUMLAH ANGGOTA HPPBI TERDAFTAR/TERVERIFIKASI: 324 ORANG</a:t>
            </a:r>
          </a:p>
          <a:p>
            <a:r>
              <a:rPr lang="en-US" dirty="0"/>
              <a:t>JUMLAH ANGGOTA HPPBI TIDAK TERDAFTARA/TERVERIFIKASI: 487 ORANG</a:t>
            </a:r>
          </a:p>
          <a:p>
            <a:r>
              <a:rPr lang="en-US" dirty="0"/>
              <a:t>KEUANGAN HPPBI PER SEPTEMBER 2019 BERDASARKAN SISTEM PEMBAYARAN:</a:t>
            </a:r>
          </a:p>
          <a:p>
            <a:r>
              <a:rPr lang="en-US" dirty="0"/>
              <a:t>KEUANGAN HPPBI PER SEPTEMBER 2019 BERDASARKAN REKENING BANK</a:t>
            </a:r>
          </a:p>
          <a:p>
            <a:r>
              <a:rPr lang="en-US" dirty="0"/>
              <a:t>MASA KEANGGOTAAN: MINIMAL 1 TAHUN</a:t>
            </a:r>
          </a:p>
          <a:p>
            <a:r>
              <a:rPr lang="en-US" dirty="0"/>
              <a:t>MASA BERLAKU KARTU ANGGOTA BERDASARKAN PILIHAN TAHUN DAN BESARAN IURAN YANG DIBAYARKAN ANGGOTA</a:t>
            </a:r>
          </a:p>
        </p:txBody>
      </p:sp>
    </p:spTree>
    <p:extLst>
      <p:ext uri="{BB962C8B-B14F-4D97-AF65-F5344CB8AC3E}">
        <p14:creationId xmlns:p14="http://schemas.microsoft.com/office/powerpoint/2010/main" val="26134382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F8B1E-168D-4747-909D-94549F68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Standar</a:t>
            </a:r>
            <a:r>
              <a:rPr lang="en-US" b="1" dirty="0"/>
              <a:t> </a:t>
            </a:r>
            <a:r>
              <a:rPr lang="en-US" b="1" dirty="0" err="1"/>
              <a:t>Sistem</a:t>
            </a:r>
            <a:r>
              <a:rPr lang="en-US" b="1" dirty="0"/>
              <a:t> </a:t>
            </a:r>
            <a:r>
              <a:rPr lang="en-US" b="1" dirty="0" err="1"/>
              <a:t>Keanggotaan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Besarnya</a:t>
            </a:r>
            <a:r>
              <a:rPr lang="en-US" b="1" dirty="0"/>
              <a:t> </a:t>
            </a:r>
            <a:r>
              <a:rPr lang="en-US" b="1" dirty="0" err="1"/>
              <a:t>Iuran</a:t>
            </a:r>
            <a:r>
              <a:rPr lang="en-ID" dirty="0"/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BC52EF-D59F-1D4D-A755-2DBB86220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Keanggotaan</a:t>
            </a:r>
            <a:r>
              <a:rPr lang="en-US" sz="3200" dirty="0"/>
              <a:t> </a:t>
            </a:r>
            <a:r>
              <a:rPr lang="en-US" sz="3200" dirty="0" err="1"/>
              <a:t>Terhitung</a:t>
            </a:r>
            <a:r>
              <a:rPr lang="en-US" sz="3200" dirty="0"/>
              <a:t> </a:t>
            </a:r>
            <a:r>
              <a:rPr lang="en-US" sz="3200" dirty="0" err="1"/>
              <a:t>Januari</a:t>
            </a:r>
            <a:r>
              <a:rPr lang="en-US" sz="3200" dirty="0"/>
              <a:t>  2019 </a:t>
            </a:r>
            <a:r>
              <a:rPr lang="en-US" sz="3200" dirty="0" err="1"/>
              <a:t>Sebesar</a:t>
            </a:r>
            <a:r>
              <a:rPr lang="en-US" sz="3200" dirty="0"/>
              <a:t> 150.000/orang/</a:t>
            </a:r>
            <a:r>
              <a:rPr lang="en-US" sz="3200" dirty="0" err="1"/>
              <a:t>Tahun</a:t>
            </a:r>
            <a:endParaRPr lang="en-ID" sz="3200" dirty="0"/>
          </a:p>
          <a:p>
            <a:pPr marL="0" indent="0">
              <a:buNone/>
            </a:pPr>
            <a:r>
              <a:rPr lang="en-US" sz="3200" dirty="0"/>
              <a:t> </a:t>
            </a:r>
            <a:endParaRPr lang="en-ID" sz="3200" dirty="0"/>
          </a:p>
          <a:p>
            <a:r>
              <a:rPr lang="en-US" sz="3200" dirty="0"/>
              <a:t>Dasar : </a:t>
            </a:r>
            <a:endParaRPr lang="en-ID" sz="3200" dirty="0"/>
          </a:p>
          <a:p>
            <a:pPr marL="0" indent="0">
              <a:buNone/>
            </a:pPr>
            <a:r>
              <a:rPr lang="en-US" sz="3200" dirty="0" err="1"/>
              <a:t>Usulan</a:t>
            </a:r>
            <a:r>
              <a:rPr lang="en-US" sz="3200" dirty="0"/>
              <a:t>  </a:t>
            </a:r>
            <a:r>
              <a:rPr lang="en-US" sz="3200" dirty="0" err="1"/>
              <a:t>diskusi</a:t>
            </a:r>
            <a:r>
              <a:rPr lang="en-US" sz="3200" dirty="0"/>
              <a:t> </a:t>
            </a:r>
            <a:r>
              <a:rPr lang="en-US" sz="3200" dirty="0" err="1"/>
              <a:t>saat</a:t>
            </a:r>
            <a:r>
              <a:rPr lang="en-US" sz="3200" dirty="0"/>
              <a:t> </a:t>
            </a:r>
            <a:r>
              <a:rPr lang="en-US" sz="3200" dirty="0" err="1"/>
              <a:t>pelantikan</a:t>
            </a:r>
            <a:r>
              <a:rPr lang="en-US" sz="3200" dirty="0"/>
              <a:t> </a:t>
            </a:r>
            <a:r>
              <a:rPr lang="en-US" sz="3200" dirty="0" err="1"/>
              <a:t>pengurus</a:t>
            </a:r>
            <a:r>
              <a:rPr lang="en-US" sz="3200" dirty="0"/>
              <a:t> </a:t>
            </a:r>
            <a:r>
              <a:rPr lang="en-US" sz="3200" dirty="0" err="1"/>
              <a:t>wilayah</a:t>
            </a:r>
            <a:r>
              <a:rPr lang="en-US" sz="3200" dirty="0"/>
              <a:t> </a:t>
            </a:r>
            <a:r>
              <a:rPr lang="en-US" sz="3200" dirty="0" err="1"/>
              <a:t>Jawa</a:t>
            </a:r>
            <a:r>
              <a:rPr lang="en-US" sz="3200" dirty="0"/>
              <a:t> </a:t>
            </a:r>
            <a:r>
              <a:rPr lang="en-US" sz="3200" dirty="0" err="1"/>
              <a:t>Timur</a:t>
            </a:r>
            <a:endParaRPr lang="en-ID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619467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496C8-B0A0-E24F-969E-941E9C13F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Standar</a:t>
            </a:r>
            <a:r>
              <a:rPr lang="en-US" b="1" dirty="0"/>
              <a:t> </a:t>
            </a:r>
            <a:r>
              <a:rPr lang="en-US" b="1" dirty="0" err="1"/>
              <a:t>Pembagian</a:t>
            </a:r>
            <a:r>
              <a:rPr lang="en-US" b="1" dirty="0"/>
              <a:t> Dana Pusat </a:t>
            </a:r>
            <a:r>
              <a:rPr lang="en-US" b="1" dirty="0" err="1"/>
              <a:t>dan</a:t>
            </a:r>
            <a:r>
              <a:rPr lang="en-US" b="1" dirty="0"/>
              <a:t> Wilayah</a:t>
            </a:r>
            <a:r>
              <a:rPr lang="en-ID" dirty="0"/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F05163-501E-AA48-83C4-AACA3F6993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Dana </a:t>
            </a:r>
            <a:r>
              <a:rPr lang="en-US" sz="2800" dirty="0" err="1"/>
              <a:t>tersebut</a:t>
            </a:r>
            <a:r>
              <a:rPr lang="en-US" sz="2800" dirty="0"/>
              <a:t> </a:t>
            </a:r>
            <a:r>
              <a:rPr lang="en-US" sz="2800" dirty="0" err="1"/>
              <a:t>dialokasikan</a:t>
            </a:r>
            <a:r>
              <a:rPr lang="en-US" sz="2800" dirty="0"/>
              <a:t> : 40%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pengelolaan</a:t>
            </a:r>
            <a:r>
              <a:rPr lang="en-US" sz="2800" dirty="0"/>
              <a:t> </a:t>
            </a:r>
            <a:r>
              <a:rPr lang="en-US" sz="2800" dirty="0" err="1"/>
              <a:t>keuangan</a:t>
            </a:r>
            <a:r>
              <a:rPr lang="en-US" sz="2800" dirty="0"/>
              <a:t> </a:t>
            </a:r>
            <a:r>
              <a:rPr lang="en-US" sz="2800" dirty="0" err="1"/>
              <a:t>pusat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60%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pengelolaan</a:t>
            </a:r>
            <a:r>
              <a:rPr lang="en-US" sz="2800" dirty="0"/>
              <a:t> </a:t>
            </a:r>
            <a:r>
              <a:rPr lang="en-US" sz="2800" dirty="0" err="1"/>
              <a:t>keuangan</a:t>
            </a:r>
            <a:r>
              <a:rPr lang="en-US" sz="2800" dirty="0"/>
              <a:t> </a:t>
            </a:r>
            <a:r>
              <a:rPr lang="en-US" sz="2800" dirty="0" err="1"/>
              <a:t>wilayah</a:t>
            </a:r>
            <a:endParaRPr lang="en-ID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92224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298FF-6750-2745-AF97-78529389D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STANDAR PENGELOLAAN KEUANGAN PUSAT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8227E-85A5-2341-8CE1-768ED3C72B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Peruntukan</a:t>
            </a:r>
            <a:r>
              <a:rPr lang="en-US" dirty="0"/>
              <a:t> </a:t>
            </a:r>
            <a:r>
              <a:rPr lang="en-US" dirty="0" err="1"/>
              <a:t>Alokasi</a:t>
            </a:r>
            <a:r>
              <a:rPr lang="en-US" dirty="0"/>
              <a:t> Dana  Pusat 40 % </a:t>
            </a:r>
            <a:r>
              <a:rPr lang="en-US" dirty="0" err="1"/>
              <a:t>untuk</a:t>
            </a:r>
            <a:r>
              <a:rPr lang="en-US" dirty="0"/>
              <a:t> :</a:t>
            </a:r>
            <a:endParaRPr lang="en-ID" dirty="0"/>
          </a:p>
          <a:p>
            <a:pPr lvl="0"/>
            <a:r>
              <a:rPr lang="en-US" dirty="0" err="1"/>
              <a:t>Kongres</a:t>
            </a:r>
            <a:r>
              <a:rPr lang="en-US" dirty="0"/>
              <a:t> </a:t>
            </a:r>
            <a:endParaRPr lang="en-ID" dirty="0"/>
          </a:p>
          <a:p>
            <a:r>
              <a:rPr lang="en-US" dirty="0"/>
              <a:t>     (minimal 1 x </a:t>
            </a:r>
            <a:r>
              <a:rPr lang="en-US" dirty="0" err="1"/>
              <a:t>dalam</a:t>
            </a:r>
            <a:r>
              <a:rPr lang="en-US" dirty="0"/>
              <a:t> 4 </a:t>
            </a:r>
            <a:r>
              <a:rPr lang="en-US" dirty="0" err="1"/>
              <a:t>tahun</a:t>
            </a:r>
            <a:r>
              <a:rPr lang="en-US" dirty="0"/>
              <a:t>, </a:t>
            </a:r>
            <a:r>
              <a:rPr lang="en-US" dirty="0" err="1"/>
              <a:t>dibatasi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ketua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sekertaris</a:t>
            </a:r>
            <a:r>
              <a:rPr lang="en-US" dirty="0"/>
              <a:t>)</a:t>
            </a:r>
            <a:endParaRPr lang="en-ID" dirty="0"/>
          </a:p>
          <a:p>
            <a:pPr lvl="0"/>
            <a:r>
              <a:rPr lang="en-US" dirty="0" err="1"/>
              <a:t>Pengelolaan</a:t>
            </a:r>
            <a:r>
              <a:rPr lang="en-US" dirty="0"/>
              <a:t> Data Base Pusat ;</a:t>
            </a:r>
            <a:endParaRPr lang="en-ID" dirty="0"/>
          </a:p>
          <a:p>
            <a:r>
              <a:rPr lang="en-US" dirty="0"/>
              <a:t>#  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: </a:t>
            </a:r>
            <a:r>
              <a:rPr lang="en-US" dirty="0" err="1"/>
              <a:t>Diajukan</a:t>
            </a:r>
            <a:r>
              <a:rPr lang="en-US" dirty="0"/>
              <a:t> </a:t>
            </a:r>
            <a:r>
              <a:rPr lang="en-US" dirty="0" err="1"/>
              <a:t>perbaikan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yang </a:t>
            </a:r>
            <a:r>
              <a:rPr lang="en-US" dirty="0" err="1"/>
              <a:t>diotomatisasi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membagi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persentase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rekening</a:t>
            </a:r>
            <a:r>
              <a:rPr lang="en-US" dirty="0"/>
              <a:t> 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;</a:t>
            </a:r>
            <a:endParaRPr lang="en-ID" dirty="0"/>
          </a:p>
          <a:p>
            <a:r>
              <a:rPr lang="en-US" dirty="0"/>
              <a:t>Annual Meeting (</a:t>
            </a:r>
            <a:r>
              <a:rPr lang="en-US" dirty="0" err="1"/>
              <a:t>dibatasi</a:t>
            </a:r>
            <a:r>
              <a:rPr lang="en-US" dirty="0"/>
              <a:t> </a:t>
            </a:r>
            <a:r>
              <a:rPr lang="en-US" dirty="0" err="1"/>
              <a:t>ketua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sekertaris</a:t>
            </a:r>
            <a:r>
              <a:rPr lang="en-US" dirty="0"/>
              <a:t>);</a:t>
            </a:r>
            <a:r>
              <a:rPr lang="en-ID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1055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DD153-5D85-2C49-BAAE-1E5BB829C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STANDAR PENGELOLAAN KEUANGAN WILAYAH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15C2CD-FCE8-9C47-8122-956391987D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Peruntukan</a:t>
            </a:r>
            <a:r>
              <a:rPr lang="en-US" dirty="0"/>
              <a:t> </a:t>
            </a:r>
            <a:r>
              <a:rPr lang="en-US" dirty="0" err="1"/>
              <a:t>Alokasi</a:t>
            </a:r>
            <a:r>
              <a:rPr lang="en-US" dirty="0"/>
              <a:t> Dana  Wilayah 60 % </a:t>
            </a:r>
            <a:r>
              <a:rPr lang="en-US" dirty="0" err="1"/>
              <a:t>untuk</a:t>
            </a:r>
            <a:r>
              <a:rPr lang="en-US" dirty="0"/>
              <a:t> :</a:t>
            </a:r>
            <a:endParaRPr lang="en-ID" dirty="0"/>
          </a:p>
          <a:p>
            <a:pPr lvl="0"/>
            <a:r>
              <a:rPr lang="en-US" dirty="0" err="1"/>
              <a:t>Akomodasi</a:t>
            </a:r>
            <a:r>
              <a:rPr lang="en-US" dirty="0"/>
              <a:t> </a:t>
            </a:r>
            <a:r>
              <a:rPr lang="en-US" dirty="0" err="1"/>
              <a:t>pengurus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pelantikan</a:t>
            </a:r>
            <a:r>
              <a:rPr lang="en-US" dirty="0"/>
              <a:t> (</a:t>
            </a:r>
            <a:r>
              <a:rPr lang="en-US" dirty="0" err="1"/>
              <a:t>standarnya</a:t>
            </a:r>
            <a:r>
              <a:rPr lang="en-US" dirty="0"/>
              <a:t> : </a:t>
            </a:r>
            <a:r>
              <a:rPr lang="en-US" dirty="0" err="1"/>
              <a:t>jatah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2 orang </a:t>
            </a:r>
            <a:r>
              <a:rPr lang="en-US" dirty="0" err="1"/>
              <a:t>maksimal</a:t>
            </a:r>
            <a:r>
              <a:rPr lang="en-US" dirty="0"/>
              <a:t>);</a:t>
            </a:r>
            <a:endParaRPr lang="en-ID" dirty="0"/>
          </a:p>
          <a:p>
            <a:pPr lvl="0"/>
            <a:r>
              <a:rPr lang="en-US" dirty="0" err="1"/>
              <a:t>Mengelola</a:t>
            </a:r>
            <a:r>
              <a:rPr lang="en-US" dirty="0"/>
              <a:t> Program </a:t>
            </a:r>
            <a:r>
              <a:rPr lang="en-US" dirty="0" err="1"/>
              <a:t>Kerja</a:t>
            </a:r>
            <a:r>
              <a:rPr lang="en-US" dirty="0"/>
              <a:t> Wilayah;</a:t>
            </a:r>
            <a:endParaRPr lang="en-ID" dirty="0"/>
          </a:p>
          <a:p>
            <a:pPr lvl="0"/>
            <a:r>
              <a:rPr lang="en-US" dirty="0"/>
              <a:t>Modal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dana </a:t>
            </a:r>
            <a:r>
              <a:rPr lang="en-US" dirty="0" err="1"/>
              <a:t>wilayah</a:t>
            </a:r>
            <a:r>
              <a:rPr lang="en-US" dirty="0"/>
              <a:t> (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kreativitas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);</a:t>
            </a:r>
            <a:endParaRPr lang="en-ID" dirty="0"/>
          </a:p>
          <a:p>
            <a:pPr lvl="0"/>
            <a:r>
              <a:rPr lang="en-US" dirty="0"/>
              <a:t>Dana </a:t>
            </a:r>
            <a:r>
              <a:rPr lang="en-US" dirty="0" err="1"/>
              <a:t>sosialisasi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ekspansi</a:t>
            </a:r>
            <a:r>
              <a:rPr lang="en-US" dirty="0"/>
              <a:t> </a:t>
            </a:r>
            <a:r>
              <a:rPr lang="en-US" dirty="0" err="1"/>
              <a:t>perluasan</a:t>
            </a:r>
            <a:r>
              <a:rPr lang="en-US" dirty="0"/>
              <a:t> </a:t>
            </a:r>
            <a:r>
              <a:rPr lang="en-US" dirty="0" err="1"/>
              <a:t>rekruitmen</a:t>
            </a:r>
            <a:r>
              <a:rPr lang="en-US" dirty="0"/>
              <a:t> </a:t>
            </a:r>
            <a:r>
              <a:rPr lang="en-US" dirty="0" err="1"/>
              <a:t>keanggotaan</a:t>
            </a:r>
            <a:r>
              <a:rPr lang="en-US" dirty="0"/>
              <a:t>;</a:t>
            </a:r>
            <a:endParaRPr lang="en-ID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7881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27909-C3AF-E74B-8EF7-D121C1F5E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FAKTA IURAN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FF8EFC-222A-7042-8E07-BC396CA8C7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TERDAPAT ANGGOTA YANG SUDAH MEMBAYAR IURAN NAMUN BELUM MEMILIKI KORWIL</a:t>
            </a:r>
          </a:p>
          <a:p>
            <a:r>
              <a:rPr lang="en-US" dirty="0"/>
              <a:t>TERDAPAT KORWIL YANG SUDAH TERBENTUK NAMUN IURAN ANGGOTA BELUM DIBAYARKAN</a:t>
            </a:r>
          </a:p>
        </p:txBody>
      </p:sp>
    </p:spTree>
    <p:extLst>
      <p:ext uri="{BB962C8B-B14F-4D97-AF65-F5344CB8AC3E}">
        <p14:creationId xmlns:p14="http://schemas.microsoft.com/office/powerpoint/2010/main" val="7701812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88E5A-8931-D145-B0A8-1951405FC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JUMLAH KORWIL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064C54-6BC0-794F-B11E-C011F487C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356461"/>
            <a:ext cx="7315200" cy="6276814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SUMBANGUT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JAWA TIMUR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SULAWESI SELATAN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MALUKU UTARA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SULAWESI TENGAH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KALIMANTAN SELATAN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KALIMANTAN TIMUR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RIAU KEPULAUAN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SULAWESI BARAT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DIY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SULAWESI UTARA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ACEH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5022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F064DF-2B0A-FC45-B28E-B3B456952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Korwil</a:t>
            </a:r>
            <a:r>
              <a:rPr lang="en-US" dirty="0"/>
              <a:t> </a:t>
            </a:r>
            <a:r>
              <a:rPr lang="en-US" dirty="0" err="1"/>
              <a:t>baru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392E60-8AA1-0942-B71A-30BF0B4F1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1255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5657E-33E9-4D42-98AB-C5BD8C9A7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LAPORAN DIVISI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EB2394-4572-224E-A853-48D77F5B3A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Divisi Pendidikan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Pelatihan</a:t>
            </a:r>
            <a:r>
              <a:rPr lang="en-US" sz="2400" dirty="0"/>
              <a:t> (</a:t>
            </a:r>
            <a:r>
              <a:rPr lang="en-US" sz="2400" dirty="0" err="1"/>
              <a:t>Hasruddin</a:t>
            </a:r>
            <a:r>
              <a:rPr lang="en-US" sz="2400" dirty="0"/>
              <a:t> &amp; </a:t>
            </a:r>
            <a:r>
              <a:rPr lang="en-ID" sz="2400" dirty="0"/>
              <a:t> </a:t>
            </a:r>
            <a:r>
              <a:rPr lang="en-ID" sz="2400" dirty="0" err="1"/>
              <a:t>Darmono</a:t>
            </a:r>
            <a:r>
              <a:rPr lang="en-ID" sz="2400" dirty="0"/>
              <a:t>)</a:t>
            </a:r>
          </a:p>
          <a:p>
            <a:r>
              <a:rPr lang="en-US" sz="2400" dirty="0"/>
              <a:t>Divisi </a:t>
            </a:r>
            <a:r>
              <a:rPr lang="en-US" sz="2400" dirty="0" err="1"/>
              <a:t>Pertemuan</a:t>
            </a:r>
            <a:r>
              <a:rPr lang="en-US" sz="2400" dirty="0"/>
              <a:t> </a:t>
            </a:r>
            <a:r>
              <a:rPr lang="en-US" sz="2400" dirty="0" err="1"/>
              <a:t>Ilmiah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Publikasi</a:t>
            </a:r>
            <a:r>
              <a:rPr lang="en-ID" sz="2400" dirty="0"/>
              <a:t>  (</a:t>
            </a:r>
            <a:r>
              <a:rPr lang="en-ID" sz="2400" dirty="0" err="1"/>
              <a:t>Yanti</a:t>
            </a:r>
            <a:r>
              <a:rPr lang="en-ID" sz="2400" dirty="0"/>
              <a:t> </a:t>
            </a:r>
            <a:r>
              <a:rPr lang="en-ID" sz="2400" dirty="0" err="1"/>
              <a:t>Herlanti</a:t>
            </a:r>
            <a:r>
              <a:rPr lang="en-ID" sz="2400" dirty="0"/>
              <a:t> &amp; </a:t>
            </a:r>
            <a:r>
              <a:rPr lang="en-ID" sz="2400" dirty="0" err="1"/>
              <a:t>Arsyad</a:t>
            </a:r>
            <a:r>
              <a:rPr lang="en-ID" sz="2400" dirty="0"/>
              <a:t> </a:t>
            </a:r>
            <a:r>
              <a:rPr lang="en-ID" sz="2400" dirty="0" err="1"/>
              <a:t>Bahri</a:t>
            </a:r>
            <a:r>
              <a:rPr lang="en-ID" sz="2400" dirty="0"/>
              <a:t>)</a:t>
            </a:r>
          </a:p>
          <a:p>
            <a:r>
              <a:rPr lang="en-US" sz="2400" dirty="0"/>
              <a:t>Divisi </a:t>
            </a:r>
            <a:r>
              <a:rPr lang="en-US" sz="2400" dirty="0" err="1"/>
              <a:t>Penelitian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Pengabdian</a:t>
            </a:r>
            <a:r>
              <a:rPr lang="en-US" sz="2400" dirty="0"/>
              <a:t> (</a:t>
            </a:r>
            <a:r>
              <a:rPr lang="en-US" sz="2400" dirty="0" err="1"/>
              <a:t>Slamet</a:t>
            </a:r>
            <a:r>
              <a:rPr lang="en-US" sz="2400" dirty="0"/>
              <a:t> </a:t>
            </a:r>
            <a:r>
              <a:rPr lang="en-US" sz="2400" dirty="0" err="1"/>
              <a:t>Hariyadi</a:t>
            </a:r>
            <a:r>
              <a:rPr lang="en-US" sz="2400" dirty="0"/>
              <a:t> &amp; Bambang </a:t>
            </a:r>
            <a:r>
              <a:rPr lang="en-US" sz="2400" dirty="0" err="1"/>
              <a:t>Supriyanto</a:t>
            </a:r>
            <a:r>
              <a:rPr lang="en-US" sz="2400" dirty="0"/>
              <a:t>)</a:t>
            </a:r>
          </a:p>
          <a:p>
            <a:r>
              <a:rPr lang="en-US" sz="2400" dirty="0"/>
              <a:t>Divisi </a:t>
            </a:r>
            <a:r>
              <a:rPr lang="en-US" sz="2400" dirty="0" err="1"/>
              <a:t>Humas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Kerjasama</a:t>
            </a:r>
            <a:r>
              <a:rPr lang="en-ID" sz="2400" dirty="0"/>
              <a:t>: M. Ali S &amp; </a:t>
            </a:r>
            <a:r>
              <a:rPr lang="en-ID" sz="2400" dirty="0" err="1"/>
              <a:t>Amiruddin</a:t>
            </a:r>
            <a:r>
              <a:rPr lang="en-ID" sz="2400" dirty="0"/>
              <a:t> Kasim</a:t>
            </a:r>
          </a:p>
          <a:p>
            <a:r>
              <a:rPr lang="en-US" sz="2400" dirty="0"/>
              <a:t>Divisi IT </a:t>
            </a:r>
            <a:r>
              <a:rPr lang="en-US" sz="2400" dirty="0" err="1"/>
              <a:t>dan</a:t>
            </a:r>
            <a:r>
              <a:rPr lang="en-US" sz="2400" dirty="0"/>
              <a:t> Database</a:t>
            </a:r>
            <a:r>
              <a:rPr lang="en-ID" sz="2400" dirty="0"/>
              <a:t>: </a:t>
            </a:r>
            <a:r>
              <a:rPr lang="en-ID" sz="2400" dirty="0" err="1"/>
              <a:t>Bowo</a:t>
            </a:r>
            <a:r>
              <a:rPr lang="en-ID" sz="2400" dirty="0"/>
              <a:t> </a:t>
            </a:r>
            <a:r>
              <a:rPr lang="en-ID" sz="2400" dirty="0" err="1"/>
              <a:t>Sugiharto</a:t>
            </a:r>
            <a:r>
              <a:rPr lang="en-ID" sz="2400" dirty="0"/>
              <a:t> &amp; </a:t>
            </a:r>
            <a:r>
              <a:rPr lang="en-ID" sz="2400" dirty="0" err="1"/>
              <a:t>Alanindra</a:t>
            </a:r>
            <a:r>
              <a:rPr lang="en-ID" sz="2400" dirty="0"/>
              <a:t> </a:t>
            </a:r>
            <a:r>
              <a:rPr lang="en-ID" sz="2400" dirty="0" err="1"/>
              <a:t>Saputra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589115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29276-C6BF-2F43-BC4D-72CC762D2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Divisi Pendidikan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Pelatihan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3B416E-1188-F24F-9B64-67499E6B90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ID" sz="2800" dirty="0" err="1"/>
              <a:t>Bentuk</a:t>
            </a:r>
            <a:r>
              <a:rPr lang="en-ID" sz="2800" dirty="0"/>
              <a:t> </a:t>
            </a:r>
            <a:r>
              <a:rPr lang="en-ID" sz="2800" dirty="0" err="1"/>
              <a:t>Kegiatan</a:t>
            </a:r>
            <a:r>
              <a:rPr lang="en-ID" sz="2800" dirty="0"/>
              <a:t> </a:t>
            </a:r>
          </a:p>
          <a:p>
            <a:pPr lvl="0"/>
            <a:r>
              <a:rPr lang="en-ID" sz="2800" dirty="0"/>
              <a:t>Workshop </a:t>
            </a:r>
            <a:r>
              <a:rPr lang="en-ID" sz="2800" dirty="0" err="1"/>
              <a:t>Kurikulum</a:t>
            </a:r>
            <a:endParaRPr lang="en-ID" sz="2800" dirty="0"/>
          </a:p>
          <a:p>
            <a:pPr lvl="0"/>
            <a:r>
              <a:rPr lang="en-ID" sz="2800" dirty="0"/>
              <a:t>Workshop </a:t>
            </a:r>
            <a:r>
              <a:rPr lang="en-ID" sz="2800" dirty="0" err="1"/>
              <a:t>Penulisan</a:t>
            </a:r>
            <a:r>
              <a:rPr lang="en-ID" sz="2800" dirty="0"/>
              <a:t> </a:t>
            </a:r>
            <a:r>
              <a:rPr lang="en-ID" sz="2800" dirty="0" err="1"/>
              <a:t>Karya</a:t>
            </a:r>
            <a:r>
              <a:rPr lang="en-ID" sz="2800" dirty="0"/>
              <a:t> </a:t>
            </a:r>
            <a:r>
              <a:rPr lang="en-ID" sz="2800" dirty="0" err="1"/>
              <a:t>Ilmiah</a:t>
            </a:r>
            <a:r>
              <a:rPr lang="en-ID" sz="2800" dirty="0"/>
              <a:t> (Coaching Article)</a:t>
            </a:r>
          </a:p>
          <a:p>
            <a:pPr lvl="0"/>
            <a:r>
              <a:rPr lang="en-ID" sz="2800" dirty="0"/>
              <a:t>Workshop </a:t>
            </a:r>
            <a:r>
              <a:rPr lang="en-ID" sz="2800" dirty="0" err="1"/>
              <a:t>Penulisan</a:t>
            </a:r>
            <a:r>
              <a:rPr lang="en-ID" sz="2800" dirty="0"/>
              <a:t> </a:t>
            </a:r>
            <a:r>
              <a:rPr lang="en-ID" sz="2800" dirty="0" err="1"/>
              <a:t>Buku</a:t>
            </a:r>
            <a:r>
              <a:rPr lang="en-ID" sz="2800" dirty="0"/>
              <a:t> Ajar</a:t>
            </a:r>
          </a:p>
          <a:p>
            <a:pPr lvl="0"/>
            <a:r>
              <a:rPr lang="en-ID" sz="2800" dirty="0"/>
              <a:t>Workshop Paten</a:t>
            </a:r>
          </a:p>
          <a:p>
            <a:pPr lvl="0"/>
            <a:r>
              <a:rPr lang="en-ID" sz="2800" dirty="0"/>
              <a:t>Workshop </a:t>
            </a:r>
            <a:r>
              <a:rPr lang="en-ID" sz="2800" dirty="0" err="1"/>
              <a:t>pembelajaran</a:t>
            </a:r>
            <a:endParaRPr lang="en-ID" sz="2800" dirty="0"/>
          </a:p>
          <a:p>
            <a:pPr lvl="0"/>
            <a:r>
              <a:rPr lang="en-ID" sz="2800" dirty="0"/>
              <a:t>Workshop </a:t>
            </a:r>
            <a:r>
              <a:rPr lang="en-ID" sz="2800" dirty="0" err="1"/>
              <a:t>Isu-isu</a:t>
            </a:r>
            <a:r>
              <a:rPr lang="en-ID" sz="2800" dirty="0"/>
              <a:t> </a:t>
            </a:r>
            <a:r>
              <a:rPr lang="en-ID" sz="2800" dirty="0" err="1"/>
              <a:t>terkini</a:t>
            </a:r>
            <a:r>
              <a:rPr lang="en-ID" sz="2800" dirty="0"/>
              <a:t> </a:t>
            </a:r>
          </a:p>
          <a:p>
            <a:pPr lvl="0"/>
            <a:r>
              <a:rPr lang="en-ID" sz="2800" dirty="0" err="1"/>
              <a:t>Coloqium</a:t>
            </a:r>
            <a:r>
              <a:rPr lang="en-ID" sz="2800" dirty="0"/>
              <a:t> Hasil </a:t>
            </a:r>
            <a:r>
              <a:rPr lang="en-ID" sz="2800" dirty="0" err="1"/>
              <a:t>Riset</a:t>
            </a:r>
            <a:r>
              <a:rPr lang="en-ID" sz="2800" dirty="0"/>
              <a:t> </a:t>
            </a:r>
            <a:r>
              <a:rPr lang="en-ID" sz="2800" dirty="0" err="1"/>
              <a:t>anggota</a:t>
            </a:r>
            <a:r>
              <a:rPr lang="en-ID" sz="2800" dirty="0"/>
              <a:t> HPPBI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45759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BE9A1-DEF4-5648-B010-B80EBA618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350" y="2814233"/>
            <a:ext cx="3157779" cy="754251"/>
          </a:xfrm>
        </p:spPr>
        <p:txBody>
          <a:bodyPr/>
          <a:lstStyle/>
          <a:p>
            <a:r>
              <a:rPr lang="en-US" b="1" dirty="0" err="1"/>
              <a:t>Susunan</a:t>
            </a:r>
            <a:r>
              <a:rPr lang="en-US" b="1" dirty="0"/>
              <a:t> Acara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7228D3-4180-4646-90A0-8F03B1FF4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3959" y="278969"/>
            <a:ext cx="5873267" cy="6579031"/>
          </a:xfrm>
        </p:spPr>
        <p:txBody>
          <a:bodyPr>
            <a:noAutofit/>
          </a:bodyPr>
          <a:lstStyle/>
          <a:p>
            <a:r>
              <a:rPr lang="en-US" sz="2400" dirty="0" err="1"/>
              <a:t>Registrasi</a:t>
            </a:r>
            <a:endParaRPr lang="en-US" sz="2400" dirty="0"/>
          </a:p>
          <a:p>
            <a:r>
              <a:rPr lang="en-US" sz="2400" dirty="0" err="1"/>
              <a:t>Pembukaan</a:t>
            </a:r>
            <a:endParaRPr lang="en-US" sz="2400" dirty="0"/>
          </a:p>
          <a:p>
            <a:r>
              <a:rPr lang="en-US" sz="2400" dirty="0" err="1"/>
              <a:t>Sambutan</a:t>
            </a:r>
            <a:endParaRPr lang="en-US" sz="2400" dirty="0"/>
          </a:p>
          <a:p>
            <a:r>
              <a:rPr lang="en-US" sz="2400" dirty="0" err="1"/>
              <a:t>Sesi</a:t>
            </a:r>
            <a:r>
              <a:rPr lang="en-US" sz="2400" dirty="0"/>
              <a:t> 1: </a:t>
            </a:r>
            <a:r>
              <a:rPr lang="en-US" sz="2400" dirty="0" err="1"/>
              <a:t>Keorganisasian</a:t>
            </a:r>
            <a:r>
              <a:rPr lang="en-US" sz="2400" dirty="0"/>
              <a:t> HPPBI</a:t>
            </a:r>
          </a:p>
          <a:p>
            <a:pPr lvl="1"/>
            <a:r>
              <a:rPr lang="en-US" sz="2400" dirty="0" err="1"/>
              <a:t>Tupoksi</a:t>
            </a:r>
            <a:r>
              <a:rPr lang="en-US" sz="2400" dirty="0"/>
              <a:t> </a:t>
            </a:r>
            <a:r>
              <a:rPr lang="en-US" sz="2400" dirty="0" err="1"/>
              <a:t>Pengurus</a:t>
            </a:r>
            <a:r>
              <a:rPr lang="en-US" sz="2400" dirty="0"/>
              <a:t> Pusat</a:t>
            </a:r>
          </a:p>
          <a:p>
            <a:pPr lvl="1"/>
            <a:r>
              <a:rPr lang="en-US" sz="2400" dirty="0" err="1"/>
              <a:t>Keanggotaan</a:t>
            </a:r>
            <a:r>
              <a:rPr lang="en-US" sz="2400" dirty="0"/>
              <a:t> &amp; </a:t>
            </a:r>
            <a:r>
              <a:rPr lang="en-US" sz="2400" dirty="0" err="1"/>
              <a:t>Keuangan</a:t>
            </a:r>
            <a:endParaRPr lang="en-US" sz="2400" dirty="0"/>
          </a:p>
          <a:p>
            <a:pPr lvl="1"/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korwil</a:t>
            </a:r>
            <a:endParaRPr lang="en-US" sz="2400" dirty="0"/>
          </a:p>
          <a:p>
            <a:pPr lvl="1"/>
            <a:r>
              <a:rPr lang="en-US" sz="2400" dirty="0" err="1"/>
              <a:t>Laporan</a:t>
            </a:r>
            <a:r>
              <a:rPr lang="en-US" sz="2400" dirty="0"/>
              <a:t> Divisi</a:t>
            </a:r>
          </a:p>
          <a:p>
            <a:pPr lvl="1"/>
            <a:r>
              <a:rPr lang="en-US" sz="2400" dirty="0" err="1"/>
              <a:t>Pelaksanaan</a:t>
            </a:r>
            <a:r>
              <a:rPr lang="en-US" sz="2400" dirty="0"/>
              <a:t> Annual Meeting</a:t>
            </a:r>
          </a:p>
          <a:p>
            <a:r>
              <a:rPr lang="en-US" sz="2400" dirty="0" err="1"/>
              <a:t>Sesi</a:t>
            </a:r>
            <a:r>
              <a:rPr lang="en-US" sz="2400" dirty="0"/>
              <a:t> 2: </a:t>
            </a:r>
            <a:r>
              <a:rPr lang="en-US" sz="2400" dirty="0" err="1"/>
              <a:t>Laporan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> </a:t>
            </a:r>
            <a:r>
              <a:rPr lang="en-US" sz="2400" dirty="0" err="1"/>
              <a:t>Korwil</a:t>
            </a:r>
            <a:endParaRPr lang="en-US" sz="2400" dirty="0"/>
          </a:p>
          <a:p>
            <a:pPr lvl="1"/>
            <a:r>
              <a:rPr lang="en-US" sz="2200" dirty="0" err="1"/>
              <a:t>Pemetaan</a:t>
            </a:r>
            <a:r>
              <a:rPr lang="en-US" sz="2200" dirty="0"/>
              <a:t> </a:t>
            </a:r>
            <a:r>
              <a:rPr lang="en-US" sz="2200" dirty="0" err="1"/>
              <a:t>Riset</a:t>
            </a:r>
            <a:r>
              <a:rPr lang="en-US" sz="2200" dirty="0"/>
              <a:t> </a:t>
            </a:r>
            <a:r>
              <a:rPr lang="en-US" sz="2200" dirty="0" err="1"/>
              <a:t>Korwil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Kemungkinan</a:t>
            </a:r>
            <a:r>
              <a:rPr lang="en-US" sz="2200" dirty="0"/>
              <a:t> </a:t>
            </a:r>
            <a:r>
              <a:rPr lang="en-US" sz="2200" dirty="0" err="1"/>
              <a:t>kerjasama</a:t>
            </a:r>
            <a:endParaRPr lang="en-US" sz="2200" dirty="0"/>
          </a:p>
          <a:p>
            <a:pPr lvl="1"/>
            <a:r>
              <a:rPr lang="en-US" sz="2200" dirty="0" err="1"/>
              <a:t>Laporan</a:t>
            </a:r>
            <a:r>
              <a:rPr lang="en-US" sz="2200" dirty="0"/>
              <a:t> </a:t>
            </a:r>
            <a:r>
              <a:rPr lang="en-US" sz="2200" dirty="0" err="1"/>
              <a:t>kegiatan</a:t>
            </a:r>
            <a:r>
              <a:rPr lang="en-US" sz="2200" dirty="0"/>
              <a:t> non </a:t>
            </a:r>
            <a:r>
              <a:rPr lang="en-US" sz="2200" dirty="0" err="1"/>
              <a:t>riset</a:t>
            </a:r>
            <a:endParaRPr lang="en-US" sz="22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805665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3150C-03DE-D14A-8A93-472EC846F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Div. </a:t>
            </a:r>
            <a:r>
              <a:rPr lang="en-US" dirty="0" err="1"/>
              <a:t>Pertemuan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 &amp; </a:t>
            </a:r>
            <a:r>
              <a:rPr lang="en-US" dirty="0" err="1"/>
              <a:t>Publikasi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B68A18-A21B-3440-A11D-D07AC891B3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495946"/>
            <a:ext cx="7315200" cy="6139731"/>
          </a:xfrm>
        </p:spPr>
        <p:txBody>
          <a:bodyPr>
            <a:normAutofit/>
          </a:bodyPr>
          <a:lstStyle/>
          <a:p>
            <a:pPr lvl="0"/>
            <a:r>
              <a:rPr lang="en-ID" dirty="0" err="1"/>
              <a:t>Mekanisme</a:t>
            </a:r>
            <a:r>
              <a:rPr lang="en-ID" dirty="0"/>
              <a:t> </a:t>
            </a:r>
            <a:r>
              <a:rPr lang="en-ID" dirty="0" err="1"/>
              <a:t>Penerbitan</a:t>
            </a:r>
            <a:r>
              <a:rPr lang="en-ID" dirty="0"/>
              <a:t> IJOBE </a:t>
            </a:r>
            <a:r>
              <a:rPr lang="en-ID" dirty="0">
                <a:sym typeface="Wingdings" pitchFamily="2" charset="2"/>
              </a:rPr>
              <a:t></a:t>
            </a:r>
            <a:r>
              <a:rPr lang="en-ID" dirty="0"/>
              <a:t> </a:t>
            </a:r>
            <a:r>
              <a:rPr lang="en-ID" dirty="0" err="1"/>
              <a:t>Servernya</a:t>
            </a:r>
            <a:r>
              <a:rPr lang="en-ID" dirty="0"/>
              <a:t> </a:t>
            </a:r>
            <a:r>
              <a:rPr lang="en-ID" dirty="0" err="1"/>
              <a:t>mendaftar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Cloud </a:t>
            </a:r>
            <a:r>
              <a:rPr lang="en-ID" dirty="0" err="1"/>
              <a:t>Dikti</a:t>
            </a:r>
            <a:r>
              <a:rPr lang="en-ID" dirty="0"/>
              <a:t> 2018 (</a:t>
            </a:r>
            <a:r>
              <a:rPr lang="en-ID" dirty="0" err="1"/>
              <a:t>batas</a:t>
            </a:r>
            <a:r>
              <a:rPr lang="en-ID" dirty="0"/>
              <a:t> </a:t>
            </a:r>
            <a:r>
              <a:rPr lang="en-ID" dirty="0" err="1"/>
              <a:t>pendaftaran</a:t>
            </a:r>
            <a:r>
              <a:rPr lang="en-ID" dirty="0"/>
              <a:t> </a:t>
            </a:r>
            <a:r>
              <a:rPr lang="en-ID" dirty="0" err="1"/>
              <a:t>sampai</a:t>
            </a:r>
            <a:r>
              <a:rPr lang="en-ID" dirty="0"/>
              <a:t> </a:t>
            </a:r>
            <a:r>
              <a:rPr lang="en-ID" dirty="0" err="1"/>
              <a:t>bulan</a:t>
            </a:r>
            <a:r>
              <a:rPr lang="en-ID" dirty="0"/>
              <a:t> November 2018),</a:t>
            </a:r>
          </a:p>
          <a:p>
            <a:r>
              <a:rPr lang="en-ID" dirty="0" err="1"/>
              <a:t>Alternatif</a:t>
            </a:r>
            <a:r>
              <a:rPr lang="en-ID" dirty="0"/>
              <a:t>: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pendiri</a:t>
            </a:r>
            <a:r>
              <a:rPr lang="en-ID" dirty="0"/>
              <a:t> HPPBI (UNS)</a:t>
            </a:r>
          </a:p>
          <a:p>
            <a:pPr marL="0" indent="0">
              <a:buNone/>
            </a:pPr>
            <a:r>
              <a:rPr lang="en-ID" dirty="0"/>
              <a:t> </a:t>
            </a:r>
          </a:p>
          <a:p>
            <a:pPr lvl="0"/>
            <a:r>
              <a:rPr lang="en-ID" dirty="0"/>
              <a:t>Tim </a:t>
            </a:r>
            <a:r>
              <a:rPr lang="en-ID" dirty="0" err="1"/>
              <a:t>Redaksi</a:t>
            </a:r>
            <a:r>
              <a:rPr lang="en-ID" dirty="0"/>
              <a:t>:</a:t>
            </a:r>
          </a:p>
          <a:p>
            <a:r>
              <a:rPr lang="en-ID" dirty="0"/>
              <a:t>Chief Editor: </a:t>
            </a:r>
            <a:r>
              <a:rPr lang="en-ID" dirty="0" err="1"/>
              <a:t>Dr.</a:t>
            </a:r>
            <a:r>
              <a:rPr lang="en-ID" dirty="0"/>
              <a:t> </a:t>
            </a:r>
            <a:r>
              <a:rPr lang="en-ID" dirty="0" err="1"/>
              <a:t>Yanti</a:t>
            </a:r>
            <a:r>
              <a:rPr lang="en-ID" dirty="0"/>
              <a:t> </a:t>
            </a:r>
            <a:r>
              <a:rPr lang="en-ID" dirty="0" err="1"/>
              <a:t>Herlanti</a:t>
            </a:r>
            <a:endParaRPr lang="en-ID" dirty="0"/>
          </a:p>
          <a:p>
            <a:r>
              <a:rPr lang="en-ID" dirty="0"/>
              <a:t>Vice Chief Editor: </a:t>
            </a:r>
            <a:r>
              <a:rPr lang="en-ID" dirty="0" err="1"/>
              <a:t>Dr.</a:t>
            </a:r>
            <a:r>
              <a:rPr lang="en-ID" dirty="0"/>
              <a:t> </a:t>
            </a:r>
            <a:r>
              <a:rPr lang="en-ID" dirty="0" err="1"/>
              <a:t>Arsad</a:t>
            </a:r>
            <a:r>
              <a:rPr lang="en-ID" dirty="0"/>
              <a:t> </a:t>
            </a:r>
            <a:r>
              <a:rPr lang="en-ID" dirty="0" err="1"/>
              <a:t>Bahri</a:t>
            </a:r>
            <a:r>
              <a:rPr lang="en-ID" dirty="0"/>
              <a:t>, </a:t>
            </a:r>
            <a:r>
              <a:rPr lang="en-ID" dirty="0" err="1"/>
              <a:t>M.Pd</a:t>
            </a:r>
            <a:endParaRPr lang="en-ID" dirty="0"/>
          </a:p>
          <a:p>
            <a:r>
              <a:rPr lang="en-ID" dirty="0" err="1"/>
              <a:t>Editoral</a:t>
            </a:r>
            <a:r>
              <a:rPr lang="en-ID" dirty="0"/>
              <a:t> Board: </a:t>
            </a:r>
            <a:r>
              <a:rPr lang="en-ID" dirty="0" err="1"/>
              <a:t>Koordinasi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Data Base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penulis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H </a:t>
            </a:r>
            <a:r>
              <a:rPr lang="en-ID" dirty="0" err="1"/>
              <a:t>indeks</a:t>
            </a:r>
            <a:r>
              <a:rPr lang="en-ID" dirty="0"/>
              <a:t> Scopus. </a:t>
            </a:r>
          </a:p>
          <a:p>
            <a:r>
              <a:rPr lang="en-ID" dirty="0" err="1"/>
              <a:t>Terbitan</a:t>
            </a:r>
            <a:r>
              <a:rPr lang="en-ID" dirty="0"/>
              <a:t>: 2 kali </a:t>
            </a:r>
            <a:r>
              <a:rPr lang="en-ID" dirty="0" err="1"/>
              <a:t>setahun</a:t>
            </a:r>
            <a:r>
              <a:rPr lang="en-ID" dirty="0"/>
              <a:t> (</a:t>
            </a:r>
            <a:r>
              <a:rPr lang="en-ID" dirty="0" err="1"/>
              <a:t>Juni</a:t>
            </a:r>
            <a:r>
              <a:rPr lang="en-ID" dirty="0"/>
              <a:t> – </a:t>
            </a:r>
            <a:r>
              <a:rPr lang="en-ID" dirty="0" err="1"/>
              <a:t>Desember</a:t>
            </a:r>
            <a:r>
              <a:rPr lang="en-ID" dirty="0"/>
              <a:t>)</a:t>
            </a:r>
          </a:p>
          <a:p>
            <a:r>
              <a:rPr lang="en-ID" dirty="0" err="1"/>
              <a:t>Sekertariat</a:t>
            </a:r>
            <a:r>
              <a:rPr lang="en-ID" dirty="0"/>
              <a:t>: Nur </a:t>
            </a:r>
            <a:r>
              <a:rPr lang="en-ID" dirty="0" err="1"/>
              <a:t>Ismirawati</a:t>
            </a:r>
            <a:r>
              <a:rPr lang="en-ID" dirty="0"/>
              <a:t>, </a:t>
            </a:r>
            <a:r>
              <a:rPr lang="en-ID" dirty="0" err="1"/>
              <a:t>M.Pd</a:t>
            </a:r>
            <a:endParaRPr lang="en-ID" dirty="0"/>
          </a:p>
          <a:p>
            <a:r>
              <a:rPr lang="en-ID" dirty="0"/>
              <a:t>	        </a:t>
            </a:r>
            <a:r>
              <a:rPr lang="en-ID" dirty="0" err="1"/>
              <a:t>Masagus</a:t>
            </a:r>
            <a:r>
              <a:rPr lang="en-ID" dirty="0"/>
              <a:t> </a:t>
            </a:r>
            <a:r>
              <a:rPr lang="en-ID" dirty="0" err="1"/>
              <a:t>Mhd</a:t>
            </a:r>
            <a:r>
              <a:rPr lang="en-ID" dirty="0"/>
              <a:t> </a:t>
            </a:r>
            <a:r>
              <a:rPr lang="en-ID" dirty="0" err="1"/>
              <a:t>Tibarani</a:t>
            </a:r>
            <a:r>
              <a:rPr lang="en-ID" dirty="0"/>
              <a:t>, </a:t>
            </a:r>
            <a:r>
              <a:rPr lang="en-ID" dirty="0" err="1"/>
              <a:t>S.Pd</a:t>
            </a:r>
            <a:r>
              <a:rPr lang="en-ID" dirty="0"/>
              <a:t>, </a:t>
            </a:r>
            <a:r>
              <a:rPr lang="en-ID" dirty="0" err="1"/>
              <a:t>M.Si</a:t>
            </a:r>
            <a:endParaRPr lang="en-ID" dirty="0"/>
          </a:p>
          <a:p>
            <a:pPr lvl="0"/>
            <a:r>
              <a:rPr lang="en-ID" dirty="0" err="1"/>
              <a:t>Pertemuan</a:t>
            </a:r>
            <a:r>
              <a:rPr lang="en-ID" dirty="0"/>
              <a:t> </a:t>
            </a:r>
            <a:r>
              <a:rPr lang="en-ID" dirty="0" err="1"/>
              <a:t>Ilmiah</a:t>
            </a:r>
            <a:r>
              <a:rPr lang="en-ID" dirty="0"/>
              <a:t>:</a:t>
            </a:r>
          </a:p>
          <a:p>
            <a:pPr lvl="0"/>
            <a:r>
              <a:rPr lang="en-ID" dirty="0"/>
              <a:t>Annual Meeting: </a:t>
            </a:r>
            <a:r>
              <a:rPr lang="en-ID" dirty="0" err="1"/>
              <a:t>Bulan</a:t>
            </a:r>
            <a:r>
              <a:rPr lang="en-ID" dirty="0"/>
              <a:t> </a:t>
            </a:r>
            <a:r>
              <a:rPr lang="en-ID" dirty="0" err="1"/>
              <a:t>Agustus</a:t>
            </a:r>
            <a:r>
              <a:rPr lang="en-ID" dirty="0"/>
              <a:t>*</a:t>
            </a:r>
          </a:p>
          <a:p>
            <a:pPr lvl="0"/>
            <a:r>
              <a:rPr lang="en-ID" dirty="0" err="1"/>
              <a:t>Kongres</a:t>
            </a:r>
            <a:r>
              <a:rPr lang="en-ID" dirty="0"/>
              <a:t>: </a:t>
            </a:r>
            <a:r>
              <a:rPr lang="en-ID" dirty="0" err="1"/>
              <a:t>Bulan</a:t>
            </a:r>
            <a:r>
              <a:rPr lang="en-ID" dirty="0"/>
              <a:t> </a:t>
            </a:r>
            <a:r>
              <a:rPr lang="en-ID" dirty="0" err="1"/>
              <a:t>Agustus</a:t>
            </a:r>
            <a:r>
              <a:rPr lang="en-ID" dirty="0"/>
              <a:t>*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8662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2F812-C6C8-F843-9427-65527F902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Div. </a:t>
            </a:r>
            <a:r>
              <a:rPr lang="en-US" dirty="0" err="1"/>
              <a:t>Penelitian</a:t>
            </a:r>
            <a:r>
              <a:rPr lang="en-US" dirty="0"/>
              <a:t> &amp; </a:t>
            </a:r>
            <a:r>
              <a:rPr lang="en-US" dirty="0" err="1"/>
              <a:t>Pengabdian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1EA99-1D62-394C-AFB0-F779C1EAB5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02920" lvl="1" indent="0">
              <a:buNone/>
            </a:pPr>
            <a:r>
              <a:rPr lang="en-US" sz="2800" dirty="0" err="1"/>
              <a:t>Kerjasama</a:t>
            </a:r>
            <a:r>
              <a:rPr lang="en-US" sz="2800" dirty="0"/>
              <a:t> </a:t>
            </a:r>
            <a:r>
              <a:rPr lang="en-US" sz="2800" dirty="0" err="1"/>
              <a:t>Penelitian</a:t>
            </a:r>
            <a:r>
              <a:rPr lang="en-US" sz="2800" dirty="0"/>
              <a:t>:</a:t>
            </a:r>
            <a:endParaRPr lang="en-ID" sz="2800" dirty="0"/>
          </a:p>
          <a:p>
            <a:pPr lvl="0"/>
            <a:r>
              <a:rPr lang="en-US" sz="2800" dirty="0" err="1"/>
              <a:t>Bidang</a:t>
            </a:r>
            <a:r>
              <a:rPr lang="en-US" sz="2800" dirty="0"/>
              <a:t> </a:t>
            </a:r>
            <a:r>
              <a:rPr lang="en-US" sz="2800" dirty="0" err="1"/>
              <a:t>Bologi</a:t>
            </a:r>
            <a:r>
              <a:rPr lang="en-US" sz="2800" dirty="0"/>
              <a:t> </a:t>
            </a:r>
          </a:p>
          <a:p>
            <a:pPr lvl="0"/>
            <a:r>
              <a:rPr lang="en-US" sz="2800" dirty="0" err="1"/>
              <a:t>Bidang</a:t>
            </a:r>
            <a:r>
              <a:rPr lang="en-US" sz="2800" dirty="0"/>
              <a:t> Pendidikan </a:t>
            </a:r>
            <a:r>
              <a:rPr lang="en-US" sz="2800" dirty="0" err="1"/>
              <a:t>Biologi</a:t>
            </a:r>
            <a:endParaRPr lang="en-ID" sz="2800" dirty="0"/>
          </a:p>
          <a:p>
            <a:pPr lvl="0"/>
            <a:r>
              <a:rPr lang="en-US" sz="2800" dirty="0" err="1"/>
              <a:t>Membina</a:t>
            </a:r>
            <a:r>
              <a:rPr lang="en-US" sz="2800" dirty="0"/>
              <a:t> </a:t>
            </a:r>
            <a:r>
              <a:rPr lang="en-US" sz="2800" dirty="0" err="1"/>
              <a:t>penelitian</a:t>
            </a:r>
            <a:r>
              <a:rPr lang="en-US" sz="2800" dirty="0"/>
              <a:t>/ </a:t>
            </a:r>
            <a:r>
              <a:rPr lang="en-US" sz="2800" dirty="0" err="1"/>
              <a:t>membentuk</a:t>
            </a:r>
            <a:r>
              <a:rPr lang="en-US" sz="2800" dirty="0"/>
              <a:t> </a:t>
            </a:r>
            <a:r>
              <a:rPr lang="en-US" sz="2800" dirty="0" err="1"/>
              <a:t>payung</a:t>
            </a:r>
            <a:r>
              <a:rPr lang="en-US" sz="2800" dirty="0"/>
              <a:t> </a:t>
            </a:r>
            <a:r>
              <a:rPr lang="en-US" sz="2800" dirty="0" err="1"/>
              <a:t>penelitian</a:t>
            </a:r>
            <a:r>
              <a:rPr lang="en-US" sz="2800" dirty="0"/>
              <a:t> </a:t>
            </a:r>
            <a:r>
              <a:rPr lang="en-US" sz="2800" dirty="0" err="1"/>
              <a:t>dosen</a:t>
            </a:r>
            <a:endParaRPr lang="en-ID" sz="2800" dirty="0"/>
          </a:p>
          <a:p>
            <a:pPr lvl="0"/>
            <a:r>
              <a:rPr lang="en-US" sz="2800" dirty="0" err="1"/>
              <a:t>Membina</a:t>
            </a:r>
            <a:r>
              <a:rPr lang="en-US" sz="2800" dirty="0"/>
              <a:t> </a:t>
            </a:r>
            <a:r>
              <a:rPr lang="en-US" sz="2800" dirty="0" err="1"/>
              <a:t>penelitian</a:t>
            </a:r>
            <a:r>
              <a:rPr lang="en-US" sz="2800" dirty="0"/>
              <a:t>/ </a:t>
            </a:r>
            <a:r>
              <a:rPr lang="en-US" sz="2800" dirty="0" err="1"/>
              <a:t>membentuk</a:t>
            </a:r>
            <a:r>
              <a:rPr lang="en-US" sz="2800" dirty="0"/>
              <a:t> </a:t>
            </a:r>
            <a:r>
              <a:rPr lang="en-US" sz="2800" dirty="0" err="1"/>
              <a:t>payung</a:t>
            </a:r>
            <a:r>
              <a:rPr lang="en-US" sz="2800" dirty="0"/>
              <a:t> </a:t>
            </a:r>
            <a:r>
              <a:rPr lang="en-US" sz="2800" dirty="0" err="1"/>
              <a:t>penelitian</a:t>
            </a:r>
            <a:r>
              <a:rPr lang="en-US" sz="2800" dirty="0"/>
              <a:t> guru</a:t>
            </a:r>
            <a:endParaRPr lang="en-ID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26936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BFE18-E96E-0B40-858D-457492C4C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Peta </a:t>
            </a:r>
            <a:r>
              <a:rPr lang="en-US" dirty="0" err="1"/>
              <a:t>riset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annual meeting 2018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E0B28B-A2BE-714B-A6C3-8FF7C3C440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D" dirty="0"/>
              <a:t>Prof Ali &gt;&gt;&gt; Aceh&gt;&gt;&gt; </a:t>
            </a:r>
            <a:r>
              <a:rPr lang="en-ID" dirty="0" err="1"/>
              <a:t>Inventarisasi</a:t>
            </a:r>
            <a:r>
              <a:rPr lang="en-ID" dirty="0"/>
              <a:t> flora </a:t>
            </a:r>
            <a:r>
              <a:rPr lang="en-ID" dirty="0" err="1"/>
              <a:t>dan</a:t>
            </a:r>
            <a:r>
              <a:rPr lang="en-ID" dirty="0"/>
              <a:t> fauna di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pulau</a:t>
            </a:r>
            <a:r>
              <a:rPr lang="en-ID" dirty="0"/>
              <a:t> </a:t>
            </a:r>
            <a:r>
              <a:rPr lang="en-ID" dirty="0" err="1"/>
              <a:t>kecil</a:t>
            </a:r>
            <a:r>
              <a:rPr lang="en-ID" dirty="0"/>
              <a:t> di </a:t>
            </a:r>
            <a:r>
              <a:rPr lang="en-ID" dirty="0" err="1"/>
              <a:t>wilayah</a:t>
            </a:r>
            <a:r>
              <a:rPr lang="en-ID" dirty="0"/>
              <a:t> </a:t>
            </a:r>
            <a:r>
              <a:rPr lang="en-ID" dirty="0" err="1"/>
              <a:t>sumatra</a:t>
            </a:r>
            <a:endParaRPr lang="en-ID" dirty="0"/>
          </a:p>
          <a:p>
            <a:r>
              <a:rPr lang="en-ID" dirty="0"/>
              <a:t>Pak </a:t>
            </a:r>
            <a:r>
              <a:rPr lang="en-ID" dirty="0" err="1"/>
              <a:t>Slamet</a:t>
            </a:r>
            <a:r>
              <a:rPr lang="en-ID" dirty="0"/>
              <a:t> &gt;&gt; </a:t>
            </a:r>
            <a:r>
              <a:rPr lang="en-ID" dirty="0" err="1"/>
              <a:t>Jember</a:t>
            </a:r>
            <a:r>
              <a:rPr lang="en-ID" dirty="0"/>
              <a:t> </a:t>
            </a:r>
            <a:r>
              <a:rPr lang="en-ID" dirty="0" err="1"/>
              <a:t>Jatim</a:t>
            </a:r>
            <a:r>
              <a:rPr lang="en-ID" dirty="0"/>
              <a:t>&gt;&gt; </a:t>
            </a:r>
            <a:r>
              <a:rPr lang="en-ID" dirty="0" err="1"/>
              <a:t>Riset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tema</a:t>
            </a:r>
            <a:r>
              <a:rPr lang="en-ID" dirty="0"/>
              <a:t> STEM, STEAM</a:t>
            </a:r>
          </a:p>
          <a:p>
            <a:r>
              <a:rPr lang="en-ID" dirty="0"/>
              <a:t>Pak </a:t>
            </a:r>
            <a:r>
              <a:rPr lang="en-ID" dirty="0" err="1"/>
              <a:t>Amirudin</a:t>
            </a:r>
            <a:r>
              <a:rPr lang="en-ID" dirty="0"/>
              <a:t>&gt;&gt; Maluku </a:t>
            </a:r>
            <a:r>
              <a:rPr lang="en-ID" dirty="0" err="1"/>
              <a:t>utara</a:t>
            </a:r>
            <a:r>
              <a:rPr lang="en-ID" dirty="0"/>
              <a:t>&gt;&gt;&gt; </a:t>
            </a:r>
            <a:r>
              <a:rPr lang="en-ID" dirty="0" err="1"/>
              <a:t>Penelitian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Kus</a:t>
            </a:r>
            <a:r>
              <a:rPr lang="en-ID" dirty="0"/>
              <a:t> </a:t>
            </a:r>
            <a:r>
              <a:rPr lang="en-ID" dirty="0" err="1"/>
              <a:t>Kus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jaringan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</a:t>
            </a:r>
            <a:r>
              <a:rPr lang="en-ID" dirty="0" err="1"/>
              <a:t>sudah</a:t>
            </a:r>
            <a:r>
              <a:rPr lang="en-ID" dirty="0"/>
              <a:t> </a:t>
            </a:r>
            <a:r>
              <a:rPr lang="en-ID" dirty="0" err="1"/>
              <a:t>dibangun</a:t>
            </a:r>
            <a:r>
              <a:rPr lang="en-ID" dirty="0"/>
              <a:t>.</a:t>
            </a:r>
          </a:p>
          <a:p>
            <a:r>
              <a:rPr lang="en-ID" dirty="0"/>
              <a:t>Riau &gt;&gt;&gt;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bergabung</a:t>
            </a:r>
            <a:r>
              <a:rPr lang="en-ID" dirty="0"/>
              <a:t> 6 </a:t>
            </a:r>
            <a:r>
              <a:rPr lang="en-ID" dirty="0" err="1"/>
              <a:t>univ</a:t>
            </a:r>
            <a:r>
              <a:rPr lang="en-ID" dirty="0"/>
              <a:t> </a:t>
            </a:r>
            <a:r>
              <a:rPr lang="en-ID" dirty="0" err="1"/>
              <a:t>mengerjakan</a:t>
            </a:r>
            <a:r>
              <a:rPr lang="en-ID" dirty="0"/>
              <a:t> </a:t>
            </a:r>
            <a:r>
              <a:rPr lang="en-ID" dirty="0" err="1"/>
              <a:t>evaluasi</a:t>
            </a:r>
            <a:r>
              <a:rPr lang="en-ID" dirty="0"/>
              <a:t> </a:t>
            </a:r>
            <a:r>
              <a:rPr lang="en-ID" dirty="0" err="1"/>
              <a:t>kualitas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 </a:t>
            </a:r>
            <a:r>
              <a:rPr lang="en-ID" dirty="0" err="1"/>
              <a:t>dosen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guru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 local wisdom </a:t>
            </a:r>
            <a:r>
              <a:rPr lang="en-ID" dirty="0" err="1"/>
              <a:t>eko</a:t>
            </a:r>
            <a:r>
              <a:rPr lang="en-ID" dirty="0"/>
              <a:t> </a:t>
            </a:r>
            <a:r>
              <a:rPr lang="en-ID" dirty="0" err="1"/>
              <a:t>wisata</a:t>
            </a:r>
            <a:endParaRPr lang="en-ID" dirty="0"/>
          </a:p>
          <a:p>
            <a:r>
              <a:rPr lang="en-ID" dirty="0"/>
              <a:t>UNS &gt;&gt;&gt; </a:t>
            </a:r>
            <a:r>
              <a:rPr lang="en-ID" dirty="0" err="1"/>
              <a:t>Pewarna</a:t>
            </a:r>
            <a:r>
              <a:rPr lang="en-ID" dirty="0"/>
              <a:t> </a:t>
            </a:r>
            <a:r>
              <a:rPr lang="en-ID" dirty="0" err="1"/>
              <a:t>alami</a:t>
            </a:r>
            <a:r>
              <a:rPr lang="en-ID" dirty="0"/>
              <a:t>, </a:t>
            </a:r>
            <a:r>
              <a:rPr lang="en-ID" dirty="0" err="1"/>
              <a:t>literasi</a:t>
            </a:r>
            <a:r>
              <a:rPr lang="en-ID" dirty="0"/>
              <a:t> </a:t>
            </a:r>
            <a:r>
              <a:rPr lang="en-ID" dirty="0" err="1"/>
              <a:t>ekologi</a:t>
            </a:r>
            <a:r>
              <a:rPr lang="en-ID" dirty="0"/>
              <a:t>, </a:t>
            </a:r>
            <a:r>
              <a:rPr lang="en-ID" dirty="0" err="1"/>
              <a:t>metakognisi</a:t>
            </a:r>
            <a:r>
              <a:rPr lang="en-ID" dirty="0"/>
              <a:t>, </a:t>
            </a:r>
            <a:r>
              <a:rPr lang="en-ID" dirty="0" err="1"/>
              <a:t>argumentasi</a:t>
            </a:r>
            <a:r>
              <a:rPr lang="en-ID" dirty="0"/>
              <a:t>, hots, </a:t>
            </a:r>
            <a:r>
              <a:rPr lang="en-ID" dirty="0" err="1"/>
              <a:t>sains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sekolah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.</a:t>
            </a:r>
          </a:p>
          <a:p>
            <a:r>
              <a:rPr lang="en-ID" dirty="0"/>
              <a:t>Pak Bambang&gt;&gt; UPI&gt; </a:t>
            </a:r>
            <a:r>
              <a:rPr lang="en-ID" dirty="0" err="1"/>
              <a:t>pengembangan</a:t>
            </a:r>
            <a:r>
              <a:rPr lang="en-ID" dirty="0"/>
              <a:t> </a:t>
            </a:r>
            <a:r>
              <a:rPr lang="en-ID" dirty="0" err="1"/>
              <a:t>assesment</a:t>
            </a:r>
            <a:r>
              <a:rPr lang="en-ID" dirty="0"/>
              <a:t>, </a:t>
            </a:r>
            <a:r>
              <a:rPr lang="en-ID" dirty="0" err="1"/>
              <a:t>pengembangan</a:t>
            </a:r>
            <a:r>
              <a:rPr lang="en-ID" dirty="0"/>
              <a:t> model </a:t>
            </a:r>
            <a:r>
              <a:rPr lang="en-ID" dirty="0" err="1"/>
              <a:t>pembelajaran</a:t>
            </a:r>
            <a:r>
              <a:rPr lang="en-ID" dirty="0"/>
              <a:t>, </a:t>
            </a:r>
            <a:r>
              <a:rPr lang="en-ID" dirty="0" err="1"/>
              <a:t>pengembangan</a:t>
            </a:r>
            <a:r>
              <a:rPr lang="en-ID" dirty="0"/>
              <a:t> </a:t>
            </a:r>
            <a:r>
              <a:rPr lang="en-ID" dirty="0" err="1"/>
              <a:t>praktikum</a:t>
            </a:r>
            <a:r>
              <a:rPr lang="en-ID" dirty="0"/>
              <a:t> (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baru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terutama</a:t>
            </a:r>
            <a:r>
              <a:rPr lang="en-ID" dirty="0"/>
              <a:t> </a:t>
            </a:r>
            <a:r>
              <a:rPr lang="en-ID" dirty="0" err="1"/>
              <a:t>literasi</a:t>
            </a:r>
            <a:r>
              <a:rPr lang="en-ID" dirty="0"/>
              <a:t> </a:t>
            </a:r>
            <a:r>
              <a:rPr lang="en-ID" dirty="0" err="1"/>
              <a:t>kuantitatif</a:t>
            </a:r>
            <a:r>
              <a:rPr lang="en-ID" dirty="0"/>
              <a:t>)</a:t>
            </a:r>
          </a:p>
          <a:p>
            <a:r>
              <a:rPr lang="en-ID" dirty="0"/>
              <a:t>Pak </a:t>
            </a:r>
            <a:r>
              <a:rPr lang="en-ID" dirty="0" err="1"/>
              <a:t>Gito</a:t>
            </a:r>
            <a:r>
              <a:rPr lang="en-ID" dirty="0"/>
              <a:t>&gt;&gt;&gt;</a:t>
            </a:r>
            <a:r>
              <a:rPr lang="en-ID" dirty="0" err="1"/>
              <a:t>Unram</a:t>
            </a:r>
            <a:r>
              <a:rPr lang="en-ID" dirty="0"/>
              <a:t>&gt;&gt;&gt;  </a:t>
            </a:r>
            <a:r>
              <a:rPr lang="en-ID" dirty="0" err="1"/>
              <a:t>Kesehatan</a:t>
            </a:r>
            <a:r>
              <a:rPr lang="en-ID" dirty="0"/>
              <a:t> </a:t>
            </a:r>
            <a:r>
              <a:rPr lang="en-ID" dirty="0" err="1"/>
              <a:t>terumbu</a:t>
            </a:r>
            <a:r>
              <a:rPr lang="en-ID" dirty="0"/>
              <a:t> </a:t>
            </a:r>
            <a:r>
              <a:rPr lang="en-ID" dirty="0" err="1"/>
              <a:t>karang</a:t>
            </a:r>
            <a:r>
              <a:rPr lang="en-ID" dirty="0"/>
              <a:t>, </a:t>
            </a:r>
            <a:r>
              <a:rPr lang="en-ID" dirty="0" err="1"/>
              <a:t>tim</a:t>
            </a:r>
            <a:r>
              <a:rPr lang="en-ID" dirty="0"/>
              <a:t> </a:t>
            </a:r>
            <a:r>
              <a:rPr lang="en-ID" dirty="0" err="1"/>
              <a:t>unram</a:t>
            </a:r>
            <a:r>
              <a:rPr lang="en-ID" dirty="0"/>
              <a:t> </a:t>
            </a:r>
            <a:r>
              <a:rPr lang="en-ID" dirty="0" err="1"/>
              <a:t>siap</a:t>
            </a:r>
            <a:r>
              <a:rPr lang="en-ID" dirty="0"/>
              <a:t> </a:t>
            </a:r>
            <a:r>
              <a:rPr lang="en-ID" dirty="0" err="1"/>
              <a:t>membantu</a:t>
            </a:r>
            <a:r>
              <a:rPr lang="en-ID" dirty="0"/>
              <a:t>. </a:t>
            </a:r>
          </a:p>
          <a:p>
            <a:r>
              <a:rPr lang="en-ID" dirty="0"/>
              <a:t> </a:t>
            </a:r>
          </a:p>
          <a:p>
            <a:r>
              <a:rPr lang="en-ID" dirty="0"/>
              <a:t>&gt;&gt;&gt; 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/>
              <a:t>mahasiswa</a:t>
            </a:r>
            <a:r>
              <a:rPr lang="en-ID" dirty="0"/>
              <a:t> &gt;&gt;&gt; </a:t>
            </a:r>
            <a:r>
              <a:rPr lang="en-ID" dirty="0" err="1"/>
              <a:t>Mahasiswa</a:t>
            </a:r>
            <a:r>
              <a:rPr lang="en-ID" dirty="0"/>
              <a:t> </a:t>
            </a:r>
            <a:r>
              <a:rPr lang="en-ID" dirty="0" err="1"/>
              <a:t>mengerjakan</a:t>
            </a:r>
            <a:r>
              <a:rPr lang="en-ID" dirty="0"/>
              <a:t> seminar </a:t>
            </a:r>
            <a:r>
              <a:rPr lang="en-ID" dirty="0" err="1"/>
              <a:t>nasional</a:t>
            </a:r>
            <a:r>
              <a:rPr lang="en-ID" dirty="0"/>
              <a:t> &gt;&gt;&gt; </a:t>
            </a:r>
            <a:r>
              <a:rPr lang="en-ID" dirty="0" err="1"/>
              <a:t>Mahasiswa</a:t>
            </a:r>
            <a:r>
              <a:rPr lang="en-ID" dirty="0"/>
              <a:t> </a:t>
            </a:r>
            <a:r>
              <a:rPr lang="en-ID" dirty="0" err="1"/>
              <a:t>belum</a:t>
            </a:r>
            <a:r>
              <a:rPr lang="en-ID" dirty="0"/>
              <a:t> </a:t>
            </a:r>
            <a:r>
              <a:rPr lang="en-ID" dirty="0" err="1"/>
              <a:t>masuk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mahasiswa</a:t>
            </a:r>
            <a:r>
              <a:rPr lang="en-ID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3614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58CDEE-86F9-A043-A34F-732D7914B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Div. </a:t>
            </a:r>
            <a:r>
              <a:rPr lang="en-US" dirty="0" err="1"/>
              <a:t>Humas</a:t>
            </a:r>
            <a:r>
              <a:rPr lang="en-US" dirty="0"/>
              <a:t> &amp; </a:t>
            </a:r>
            <a:r>
              <a:rPr lang="en-US" dirty="0" err="1"/>
              <a:t>Kerjasama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ED4DF4-85C4-9A48-979D-B10C8D077F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Kerjasama</a:t>
            </a:r>
            <a:r>
              <a:rPr lang="en-US" sz="2800" dirty="0"/>
              <a:t> </a:t>
            </a:r>
            <a:r>
              <a:rPr lang="en-US" sz="2800" dirty="0" err="1"/>
              <a:t>Penelitian</a:t>
            </a:r>
            <a:endParaRPr lang="en-US" sz="2800" dirty="0"/>
          </a:p>
          <a:p>
            <a:r>
              <a:rPr lang="en-US" sz="2800" dirty="0" err="1"/>
              <a:t>Kerjasama</a:t>
            </a:r>
            <a:r>
              <a:rPr lang="en-US" sz="2800" dirty="0"/>
              <a:t> </a:t>
            </a:r>
            <a:r>
              <a:rPr lang="en-US" sz="2800" dirty="0" err="1"/>
              <a:t>Penerbitan</a:t>
            </a:r>
            <a:r>
              <a:rPr lang="en-US" sz="2800" dirty="0"/>
              <a:t> </a:t>
            </a:r>
            <a:r>
              <a:rPr lang="en-US" sz="2800" dirty="0" err="1"/>
              <a:t>Jurnal</a:t>
            </a:r>
            <a:endParaRPr lang="en-US" sz="2800" dirty="0"/>
          </a:p>
          <a:p>
            <a:r>
              <a:rPr lang="en-US" sz="2800" dirty="0" err="1"/>
              <a:t>Kerjasama</a:t>
            </a:r>
            <a:r>
              <a:rPr lang="en-US" sz="2800" dirty="0"/>
              <a:t> </a:t>
            </a:r>
            <a:r>
              <a:rPr lang="en-US" sz="2800" dirty="0" err="1"/>
              <a:t>penyelenggaraan</a:t>
            </a:r>
            <a:r>
              <a:rPr lang="en-US" sz="2800" dirty="0"/>
              <a:t> Seminar/</a:t>
            </a:r>
            <a:r>
              <a:rPr lang="en-US" sz="2800" dirty="0" err="1"/>
              <a:t>konferensi</a:t>
            </a:r>
            <a:r>
              <a:rPr lang="en-US" sz="2800" dirty="0"/>
              <a:t>/workshop</a:t>
            </a:r>
          </a:p>
          <a:p>
            <a:r>
              <a:rPr lang="en-US" sz="2800" dirty="0" err="1"/>
              <a:t>Kerjasama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MGMP </a:t>
            </a:r>
            <a:r>
              <a:rPr lang="en-US" sz="2800" dirty="0" err="1"/>
              <a:t>dan</a:t>
            </a:r>
            <a:r>
              <a:rPr lang="en-US" sz="2800" dirty="0"/>
              <a:t> KKG</a:t>
            </a:r>
          </a:p>
          <a:p>
            <a:endParaRPr lang="en-US" sz="2800" dirty="0"/>
          </a:p>
          <a:p>
            <a:r>
              <a:rPr lang="en-US" sz="2800" dirty="0" err="1"/>
              <a:t>Catatan</a:t>
            </a:r>
            <a:r>
              <a:rPr lang="en-US" sz="2800" dirty="0"/>
              <a:t>: </a:t>
            </a:r>
            <a:r>
              <a:rPr lang="en-US" sz="2800" dirty="0" err="1"/>
              <a:t>Humas</a:t>
            </a:r>
            <a:r>
              <a:rPr lang="en-US" sz="2800" dirty="0"/>
              <a:t> </a:t>
            </a:r>
            <a:r>
              <a:rPr lang="en-US" sz="2800" dirty="0" err="1"/>
              <a:t>perlu</a:t>
            </a:r>
            <a:r>
              <a:rPr lang="en-US" sz="2800" dirty="0"/>
              <a:t> </a:t>
            </a:r>
            <a:r>
              <a:rPr lang="en-US" sz="2800" dirty="0" err="1"/>
              <a:t>meningkatkan</a:t>
            </a:r>
            <a:r>
              <a:rPr lang="en-US" sz="2800" dirty="0"/>
              <a:t> </a:t>
            </a:r>
            <a:r>
              <a:rPr lang="en-US" sz="2800" dirty="0" err="1"/>
              <a:t>perannya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mempromosikan</a:t>
            </a:r>
            <a:r>
              <a:rPr lang="en-US" sz="2800" dirty="0"/>
              <a:t> HPPBI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677772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F1A0D-C132-1643-BB7A-05D475F5E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Kerjasama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7509BD-2D2E-8440-B521-FF7B9A0882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864108"/>
            <a:ext cx="3910881" cy="5120640"/>
          </a:xfrm>
        </p:spPr>
        <p:txBody>
          <a:bodyPr>
            <a:noAutofit/>
          </a:bodyPr>
          <a:lstStyle/>
          <a:p>
            <a:r>
              <a:rPr lang="en-US" sz="2400" dirty="0"/>
              <a:t>2.1. </a:t>
            </a:r>
            <a:r>
              <a:rPr lang="en-US" sz="2400" dirty="0" err="1"/>
              <a:t>Syarat</a:t>
            </a:r>
            <a:r>
              <a:rPr lang="en-US" sz="2400" dirty="0"/>
              <a:t> </a:t>
            </a:r>
            <a:r>
              <a:rPr lang="en-US" sz="2400" dirty="0" err="1"/>
              <a:t>Kerjasama</a:t>
            </a:r>
            <a:r>
              <a:rPr lang="en-US" sz="2400" dirty="0"/>
              <a:t> </a:t>
            </a:r>
            <a:endParaRPr lang="en-ID" sz="2400" dirty="0"/>
          </a:p>
          <a:p>
            <a:pPr lvl="0"/>
            <a:r>
              <a:rPr lang="en-US" sz="2400" dirty="0"/>
              <a:t>Ada MoU</a:t>
            </a:r>
            <a:endParaRPr lang="en-ID" sz="2400" dirty="0"/>
          </a:p>
          <a:p>
            <a:pPr lvl="0"/>
            <a:r>
              <a:rPr lang="en-US" sz="2400" dirty="0" err="1"/>
              <a:t>Anggota</a:t>
            </a:r>
            <a:r>
              <a:rPr lang="en-US" sz="2400" dirty="0"/>
              <a:t> HPPBI </a:t>
            </a:r>
            <a:r>
              <a:rPr lang="en-US" sz="2400" dirty="0" err="1"/>
              <a:t>aktif</a:t>
            </a:r>
            <a:endParaRPr lang="en-ID" sz="2400" dirty="0"/>
          </a:p>
          <a:p>
            <a:pPr lvl="0"/>
            <a:r>
              <a:rPr lang="en-US" sz="2400" dirty="0"/>
              <a:t>Ada </a:t>
            </a:r>
            <a:r>
              <a:rPr lang="en-US" sz="2400" dirty="0" err="1"/>
              <a:t>kontribusi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HPPBI</a:t>
            </a:r>
            <a:endParaRPr lang="en-ID" sz="2400" dirty="0"/>
          </a:p>
          <a:p>
            <a:pPr lvl="0"/>
            <a:r>
              <a:rPr lang="en-US" sz="2400" dirty="0" err="1"/>
              <a:t>Laporan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endParaRPr lang="en-ID" sz="2400" dirty="0"/>
          </a:p>
          <a:p>
            <a:pPr marL="0" indent="0">
              <a:buNone/>
            </a:pPr>
            <a:endParaRPr lang="en-ID" sz="2400" dirty="0"/>
          </a:p>
          <a:p>
            <a:r>
              <a:rPr lang="en-US" sz="2400" dirty="0"/>
              <a:t>2.2. </a:t>
            </a:r>
            <a:r>
              <a:rPr lang="en-US" sz="2400" dirty="0" err="1"/>
              <a:t>Peran</a:t>
            </a:r>
            <a:endParaRPr lang="en-ID" sz="2400" dirty="0"/>
          </a:p>
          <a:p>
            <a:pPr lvl="0"/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fasilitator</a:t>
            </a:r>
            <a:r>
              <a:rPr lang="en-US" sz="2400" dirty="0"/>
              <a:t>, </a:t>
            </a:r>
            <a:r>
              <a:rPr lang="en-US" sz="2400" dirty="0" err="1"/>
              <a:t>pendamping</a:t>
            </a:r>
            <a:r>
              <a:rPr lang="en-US" sz="2400" dirty="0"/>
              <a:t>, </a:t>
            </a:r>
            <a:r>
              <a:rPr lang="en-US" sz="2400" dirty="0" err="1"/>
              <a:t>narasumber</a:t>
            </a:r>
            <a:r>
              <a:rPr lang="en-US" sz="2400" dirty="0"/>
              <a:t>,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komite</a:t>
            </a:r>
            <a:endParaRPr lang="en-ID" sz="2400" dirty="0"/>
          </a:p>
          <a:p>
            <a:r>
              <a:rPr lang="en-US" sz="2400" dirty="0"/>
              <a:t> </a:t>
            </a:r>
            <a:endParaRPr lang="en-ID" sz="2400" dirty="0"/>
          </a:p>
          <a:p>
            <a:endParaRPr lang="en-US" sz="24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5F6C2AA-68BD-7341-AB8B-84BBDC2B2BD5}"/>
              </a:ext>
            </a:extLst>
          </p:cNvPr>
          <p:cNvSpPr txBox="1">
            <a:spLocks/>
          </p:cNvSpPr>
          <p:nvPr/>
        </p:nvSpPr>
        <p:spPr>
          <a:xfrm>
            <a:off x="7632773" y="934060"/>
            <a:ext cx="3910881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tabLst>
                <a:tab pos="1143000" algn="l"/>
              </a:tabLst>
              <a:defRPr sz="2000" kern="1200">
                <a:solidFill>
                  <a:schemeClr val="bg2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tabLst>
                <a:tab pos="1143000" algn="l"/>
              </a:tabLst>
              <a:defRPr sz="1800" kern="1200">
                <a:solidFill>
                  <a:schemeClr val="bg2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tabLst>
                <a:tab pos="1143000" algn="l"/>
              </a:tabLst>
              <a:defRPr sz="1600" kern="1200">
                <a:solidFill>
                  <a:schemeClr val="bg2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tabLst>
                <a:tab pos="1143000" algn="l"/>
              </a:tabLst>
              <a:defRPr sz="1400" kern="1200">
                <a:solidFill>
                  <a:schemeClr val="bg2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tabLst>
                <a:tab pos="1143000" algn="l"/>
              </a:tabLst>
              <a:defRPr sz="1400" kern="1200">
                <a:solidFill>
                  <a:schemeClr val="bg2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tabLst>
                <a:tab pos="1143000" algn="l"/>
              </a:tabLst>
              <a:defRPr sz="1400" kern="1200">
                <a:solidFill>
                  <a:schemeClr val="bg2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tabLst>
                <a:tab pos="1143000" algn="l"/>
              </a:tabLst>
              <a:defRPr sz="1400" kern="1200">
                <a:solidFill>
                  <a:schemeClr val="bg2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tabLst>
                <a:tab pos="1143000" algn="l"/>
              </a:tabLst>
              <a:defRPr sz="1400" kern="1200">
                <a:solidFill>
                  <a:schemeClr val="bg2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tabLst>
                <a:tab pos="1143000" algn="l"/>
              </a:tabLst>
              <a:defRPr sz="1400" kern="1200">
                <a:solidFill>
                  <a:schemeClr val="bg2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2.3. </a:t>
            </a:r>
            <a:r>
              <a:rPr lang="en-US" sz="2400" dirty="0" err="1"/>
              <a:t>Mitra</a:t>
            </a:r>
            <a:endParaRPr lang="en-ID" sz="2400" dirty="0"/>
          </a:p>
          <a:p>
            <a:r>
              <a:rPr lang="en-US" sz="2400" dirty="0"/>
              <a:t>1. PT</a:t>
            </a:r>
            <a:endParaRPr lang="en-ID" sz="2400" dirty="0"/>
          </a:p>
          <a:p>
            <a:r>
              <a:rPr lang="en-US" sz="2400" dirty="0"/>
              <a:t>2.  </a:t>
            </a:r>
            <a:r>
              <a:rPr lang="en-US" sz="2400" dirty="0" err="1"/>
              <a:t>Instansi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institusi</a:t>
            </a:r>
            <a:r>
              <a:rPr lang="en-US" sz="2400" dirty="0"/>
              <a:t> </a:t>
            </a:r>
            <a:r>
              <a:rPr lang="en-US" sz="2400" dirty="0" err="1"/>
              <a:t>swasta</a:t>
            </a:r>
            <a:endParaRPr lang="en-ID" sz="2400" dirty="0"/>
          </a:p>
          <a:p>
            <a:r>
              <a:rPr lang="en-US" sz="2400" dirty="0"/>
              <a:t>3.  </a:t>
            </a:r>
            <a:r>
              <a:rPr lang="en-US" sz="2400" dirty="0" err="1"/>
              <a:t>Organisasi</a:t>
            </a:r>
            <a:r>
              <a:rPr lang="en-US" sz="2400" dirty="0"/>
              <a:t> </a:t>
            </a:r>
            <a:r>
              <a:rPr lang="en-US" sz="2400" dirty="0" err="1"/>
              <a:t>profesi</a:t>
            </a:r>
            <a:endParaRPr lang="en-ID" sz="2400" dirty="0"/>
          </a:p>
          <a:p>
            <a:endParaRPr lang="en-ID" sz="2400" dirty="0"/>
          </a:p>
          <a:p>
            <a:r>
              <a:rPr lang="en-US" sz="2400" dirty="0"/>
              <a:t>2.4. </a:t>
            </a:r>
            <a:r>
              <a:rPr lang="en-US" sz="2400" dirty="0" err="1"/>
              <a:t>Kewenangan</a:t>
            </a:r>
            <a:endParaRPr lang="en-ID" sz="2400" dirty="0"/>
          </a:p>
          <a:p>
            <a:r>
              <a:rPr lang="en-US" sz="2400" dirty="0"/>
              <a:t>Di </a:t>
            </a:r>
            <a:r>
              <a:rPr lang="en-US" sz="2400" dirty="0" err="1"/>
              <a:t>tingkat</a:t>
            </a:r>
            <a:r>
              <a:rPr lang="en-US" sz="2400" dirty="0"/>
              <a:t> </a:t>
            </a:r>
            <a:r>
              <a:rPr lang="en-US" sz="2400" dirty="0" err="1"/>
              <a:t>kabupaten</a:t>
            </a:r>
            <a:r>
              <a:rPr lang="en-US" sz="2400" dirty="0"/>
              <a:t>/</a:t>
            </a:r>
            <a:r>
              <a:rPr lang="en-US" sz="2400" dirty="0" err="1"/>
              <a:t>kota</a:t>
            </a:r>
            <a:r>
              <a:rPr lang="en-US" sz="2400" dirty="0"/>
              <a:t>, </a:t>
            </a:r>
            <a:r>
              <a:rPr lang="en-US" sz="2400" dirty="0" err="1"/>
              <a:t>koordinasi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pengurus</a:t>
            </a:r>
            <a:r>
              <a:rPr lang="en-US" sz="2400" dirty="0"/>
              <a:t> </a:t>
            </a:r>
            <a:r>
              <a:rPr lang="en-US" sz="2400" dirty="0" err="1"/>
              <a:t>wilayah</a:t>
            </a:r>
            <a:endParaRPr lang="en-ID" sz="2400" dirty="0"/>
          </a:p>
          <a:p>
            <a:r>
              <a:rPr lang="en-US" sz="2400" dirty="0"/>
              <a:t>Di </a:t>
            </a:r>
            <a:r>
              <a:rPr lang="en-US" sz="2400" dirty="0" err="1"/>
              <a:t>luar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, </a:t>
            </a:r>
            <a:r>
              <a:rPr lang="en-US" sz="2400" dirty="0" err="1"/>
              <a:t>koordinasi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pusat</a:t>
            </a:r>
            <a:endParaRPr lang="en-ID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005423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3F6B0-F958-ED4F-940D-CBD32F9E4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KERJASAMA PENERBITAN JURNAL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AA881-D84D-9F47-8B79-05E402F8D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TELAH ADA BEBERAPA PROPOSAL PERMOHONAN KERJASAMA PENERBITAN JURNAL YG DIAJUKAN KEPADA HPPBI</a:t>
            </a:r>
          </a:p>
          <a:p>
            <a:r>
              <a:rPr lang="en-US" dirty="0"/>
              <a:t>PERLU DISUSUN SURAT KERJASAMA PENERBITAN JURNAL</a:t>
            </a:r>
          </a:p>
          <a:p>
            <a:r>
              <a:rPr lang="en-US" dirty="0"/>
              <a:t>PERLU DISEPAKATI KETENTUAN KERJASAMA PENERBITAN JURNAL</a:t>
            </a:r>
          </a:p>
          <a:p>
            <a:r>
              <a:rPr lang="en-US" dirty="0"/>
              <a:t>BENTUK KERJASAMA 1: PENGADAAN ARTIKEL MELALUI SEMINAR/KONFERENSI  YANG DILAKUKAN OLEH HPPBI ATAU YANG DIKERJASAMAKAN DENGAN HPPBI</a:t>
            </a:r>
          </a:p>
          <a:p>
            <a:r>
              <a:rPr lang="en-US" dirty="0"/>
              <a:t>BENTUK KERJASAMA 2: PENYELENGGARAAN PROSES REVIEW DENGAN SERTIFIKAT REVIEWER YANG DITANDATANGANI OLEH HPPBI DAN EDITOR IN CHIEF JURNAL</a:t>
            </a:r>
          </a:p>
          <a:p>
            <a:r>
              <a:rPr lang="en-US" dirty="0"/>
              <a:t>BENTUK KERJASAMA 3: ANGGOTA HPPBI MENJADI EDITOR BOARD DAN ATAU SECTION EDITOR JURNAL DI JURNAL YANG DIKERJASAMAKAN</a:t>
            </a:r>
          </a:p>
        </p:txBody>
      </p:sp>
    </p:spTree>
    <p:extLst>
      <p:ext uri="{BB962C8B-B14F-4D97-AF65-F5344CB8AC3E}">
        <p14:creationId xmlns:p14="http://schemas.microsoft.com/office/powerpoint/2010/main" val="29412287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44D1A-A697-E94A-A226-912046334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3939940" cy="4601183"/>
          </a:xfrm>
        </p:spPr>
        <p:txBody>
          <a:bodyPr>
            <a:normAutofit/>
          </a:bodyPr>
          <a:lstStyle/>
          <a:p>
            <a:r>
              <a:rPr lang="en-US" sz="3200" dirty="0"/>
              <a:t>KERJASAMA PENYELENGGARAAN SEMINAR/</a:t>
            </a:r>
            <a:br>
              <a:rPr lang="en-US" sz="3200" dirty="0"/>
            </a:br>
            <a:r>
              <a:rPr lang="en-US" sz="3200" dirty="0"/>
              <a:t>KONFERENSI/</a:t>
            </a:r>
            <a:br>
              <a:rPr lang="en-US" sz="3200" dirty="0"/>
            </a:br>
            <a:r>
              <a:rPr lang="en-US" sz="3200" dirty="0"/>
              <a:t>WORKSHOP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E96F5-C076-ED4B-AFA7-D068304D96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PENYELENGGARA SEMINAR/KONFERENSI/WORKSHOP MENGAJUKAN PERMOHONAN RESMI KEPADA HPPBI PUSAT MELALUI SURAT RESMI YANG DIKIRIMKAN KEPADA KETUA UMUM HPPBI VIA EMAIL: </a:t>
            </a:r>
            <a:r>
              <a:rPr lang="en-US" dirty="0">
                <a:hlinkClick r:id="rId2"/>
              </a:rPr>
              <a:t>hppbioindonesia@gmail.com</a:t>
            </a:r>
            <a:endParaRPr lang="en-US" dirty="0"/>
          </a:p>
          <a:p>
            <a:r>
              <a:rPr lang="en-US" dirty="0"/>
              <a:t>KETENTUAN KERJASAMA: LOGO HPPBI DIPASANG DI BACKDROP, BUKU ABSTRAK, DAN PROSIDING</a:t>
            </a:r>
          </a:p>
          <a:p>
            <a:r>
              <a:rPr lang="en-US" dirty="0"/>
              <a:t>BENTUK KERJASAMA: REKOMENDASI NARSUM, REKOMENDASI REVIEWER (SERTIFIKAT UNTUK REVIEWER DITANDATANGANI OLEH HPPBI DAN PENYELENGGARA)</a:t>
            </a:r>
          </a:p>
          <a:p>
            <a:r>
              <a:rPr lang="en-US" dirty="0"/>
              <a:t>POTONGAN BIAYA BAGI ANGGOTA HPPBI DENGAN MENYERTAKAN KARTU ANGGOTA HPPBI</a:t>
            </a:r>
          </a:p>
          <a:p>
            <a:r>
              <a:rPr lang="en-US" dirty="0"/>
              <a:t>PERLU DISUSUN SURAT KERJASAMA </a:t>
            </a:r>
          </a:p>
        </p:txBody>
      </p:sp>
    </p:spTree>
    <p:extLst>
      <p:ext uri="{BB962C8B-B14F-4D97-AF65-F5344CB8AC3E}">
        <p14:creationId xmlns:p14="http://schemas.microsoft.com/office/powerpoint/2010/main" val="4633941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761BA-C10B-7846-8805-F2A382CA8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NOTA KESEPAHAMAN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7B35BE-C644-1A48-9211-B698411FFA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dibuat</a:t>
            </a:r>
            <a:r>
              <a:rPr lang="en-US" dirty="0"/>
              <a:t> draft </a:t>
            </a:r>
            <a:r>
              <a:rPr lang="en-US" dirty="0" err="1"/>
              <a:t>pada</a:t>
            </a:r>
            <a:r>
              <a:rPr lang="en-US" dirty="0"/>
              <a:t> Annual Meeting 2018</a:t>
            </a:r>
          </a:p>
        </p:txBody>
      </p:sp>
    </p:spTree>
    <p:extLst>
      <p:ext uri="{BB962C8B-B14F-4D97-AF65-F5344CB8AC3E}">
        <p14:creationId xmlns:p14="http://schemas.microsoft.com/office/powerpoint/2010/main" val="30258544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C4AB7B-C0EF-244A-87E4-6C0779BCC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Div. IT </a:t>
            </a:r>
            <a:r>
              <a:rPr lang="en-US" dirty="0" err="1"/>
              <a:t>dan</a:t>
            </a:r>
            <a:r>
              <a:rPr lang="en-US" dirty="0"/>
              <a:t> Database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4CA65F-9075-3242-976A-7B5EB66935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 dirty="0"/>
              <a:t>Perumusan pengelolaan </a:t>
            </a:r>
            <a:r>
              <a:rPr lang="id-ID" dirty="0" err="1"/>
              <a:t>database</a:t>
            </a:r>
            <a:r>
              <a:rPr lang="id-ID" dirty="0"/>
              <a:t> </a:t>
            </a:r>
            <a:r>
              <a:rPr lang="id-ID" dirty="0" err="1"/>
              <a:t>kenggotaan</a:t>
            </a:r>
            <a:r>
              <a:rPr lang="id-ID" dirty="0"/>
              <a:t> HPPBI</a:t>
            </a:r>
            <a:endParaRPr lang="en-ID" dirty="0"/>
          </a:p>
          <a:p>
            <a:pPr lvl="0"/>
            <a:r>
              <a:rPr lang="id-ID" dirty="0"/>
              <a:t>Sudah terkelola </a:t>
            </a:r>
            <a:r>
              <a:rPr lang="id-ID" dirty="0" err="1"/>
              <a:t>dg</a:t>
            </a:r>
            <a:r>
              <a:rPr lang="id-ID" dirty="0"/>
              <a:t> baik melalui sistem. Jadi, sudah tidak masalah.</a:t>
            </a:r>
            <a:endParaRPr lang="en-ID" dirty="0"/>
          </a:p>
          <a:p>
            <a:pPr lvl="0"/>
            <a:r>
              <a:rPr lang="id-ID" dirty="0"/>
              <a:t>Catatan: </a:t>
            </a:r>
            <a:r>
              <a:rPr lang="id-ID" dirty="0" err="1"/>
              <a:t>Import</a:t>
            </a:r>
            <a:r>
              <a:rPr lang="id-ID" dirty="0"/>
              <a:t> data secara periodik untuk dilakukan oleh Pengurus Pusat dan Pengurus wilayah, supaya tidak kehilangan data karena masalah teknis di server pusat.</a:t>
            </a:r>
            <a:endParaRPr lang="en-ID" dirty="0"/>
          </a:p>
          <a:p>
            <a:r>
              <a:rPr lang="id-ID" dirty="0"/>
              <a:t> </a:t>
            </a:r>
            <a:endParaRPr lang="en-ID" dirty="0"/>
          </a:p>
          <a:p>
            <a:pPr lvl="0"/>
            <a:r>
              <a:rPr lang="id-ID" dirty="0"/>
              <a:t>Rumusan Pengelolaan </a:t>
            </a:r>
            <a:r>
              <a:rPr lang="id-ID" dirty="0" err="1"/>
              <a:t>database</a:t>
            </a:r>
            <a:r>
              <a:rPr lang="id-ID" dirty="0"/>
              <a:t> pakar HPPBI</a:t>
            </a:r>
            <a:endParaRPr lang="en-ID" dirty="0"/>
          </a:p>
          <a:p>
            <a:r>
              <a:rPr lang="id-ID" dirty="0"/>
              <a:t>Kepakaran Anggota HPPBI, data yang sudah ada berdasarkan isian data bidang keilmuan masing-masing anggota.</a:t>
            </a:r>
            <a:endParaRPr lang="en-ID" dirty="0"/>
          </a:p>
          <a:p>
            <a:r>
              <a:rPr lang="id-ID" dirty="0"/>
              <a:t>Data ini sangat penting untuk keperluan seminar, </a:t>
            </a:r>
            <a:r>
              <a:rPr lang="id-ID" dirty="0" err="1"/>
              <a:t>reviewer</a:t>
            </a:r>
            <a:r>
              <a:rPr lang="id-ID" dirty="0"/>
              <a:t>, penguji disertasi, </a:t>
            </a:r>
            <a:r>
              <a:rPr lang="id-ID" dirty="0" err="1"/>
              <a:t>dll</a:t>
            </a:r>
            <a:endParaRPr lang="en-ID" dirty="0"/>
          </a:p>
          <a:p>
            <a:r>
              <a:rPr lang="id-ID" dirty="0" err="1"/>
              <a:t>Share</a:t>
            </a:r>
            <a:r>
              <a:rPr lang="id-ID" dirty="0"/>
              <a:t> data kepakaran sesuai permintaan melalui </a:t>
            </a:r>
            <a:r>
              <a:rPr lang="id-ID" dirty="0" err="1"/>
              <a:t>admin</a:t>
            </a:r>
            <a:r>
              <a:rPr lang="id-ID" dirty="0"/>
              <a:t> pengurus pusat.</a:t>
            </a:r>
            <a:endParaRPr lang="en-ID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7482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D6008-CF6E-C549-8B7A-890080369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Lanjutan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49E5D-407C-1041-AC82-56018FACF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418454"/>
            <a:ext cx="7315200" cy="6199322"/>
          </a:xfrm>
        </p:spPr>
        <p:txBody>
          <a:bodyPr>
            <a:noAutofit/>
          </a:bodyPr>
          <a:lstStyle/>
          <a:p>
            <a:pPr lvl="0"/>
            <a:r>
              <a:rPr lang="id-ID" dirty="0"/>
              <a:t>Rumusan pengelolaan </a:t>
            </a:r>
            <a:r>
              <a:rPr lang="id-ID" dirty="0" err="1"/>
              <a:t>database</a:t>
            </a:r>
            <a:r>
              <a:rPr lang="id-ID" dirty="0"/>
              <a:t> pertemuan ilmiah yang </a:t>
            </a:r>
            <a:r>
              <a:rPr lang="id-ID" dirty="0" err="1"/>
              <a:t>bekerjasama</a:t>
            </a:r>
            <a:r>
              <a:rPr lang="id-ID" dirty="0"/>
              <a:t> dengan HPPBI, sistem akses </a:t>
            </a:r>
            <a:r>
              <a:rPr lang="id-ID" dirty="0" err="1"/>
              <a:t>kerjasama</a:t>
            </a:r>
            <a:r>
              <a:rPr lang="id-ID" dirty="0"/>
              <a:t> secara </a:t>
            </a:r>
            <a:r>
              <a:rPr lang="id-ID" dirty="0" err="1"/>
              <a:t>online</a:t>
            </a:r>
            <a:endParaRPr lang="en-ID" dirty="0"/>
          </a:p>
          <a:p>
            <a:r>
              <a:rPr lang="id-ID" dirty="0"/>
              <a:t>Informasi Seminar, akan di </a:t>
            </a:r>
            <a:r>
              <a:rPr lang="id-ID" dirty="0" err="1"/>
              <a:t>update</a:t>
            </a:r>
            <a:r>
              <a:rPr lang="id-ID" dirty="0"/>
              <a:t> di </a:t>
            </a:r>
            <a:r>
              <a:rPr lang="id-ID" dirty="0" err="1"/>
              <a:t>website</a:t>
            </a:r>
            <a:r>
              <a:rPr lang="id-ID" dirty="0"/>
              <a:t> HPPBI. Direncanakan Pengurus wilayah (</a:t>
            </a:r>
            <a:r>
              <a:rPr lang="id-ID" dirty="0" err="1"/>
              <a:t>admin</a:t>
            </a:r>
            <a:r>
              <a:rPr lang="id-ID" dirty="0"/>
              <a:t>) diberikan akses untuk informasi pertemuan ilmiah supaya </a:t>
            </a:r>
            <a:r>
              <a:rPr lang="id-ID" dirty="0" err="1"/>
              <a:t>update</a:t>
            </a:r>
            <a:r>
              <a:rPr lang="id-ID" dirty="0"/>
              <a:t> di web HPPBI</a:t>
            </a:r>
            <a:endParaRPr lang="en-ID" dirty="0"/>
          </a:p>
          <a:p>
            <a:r>
              <a:rPr lang="id-ID" dirty="0"/>
              <a:t>Diperlukan </a:t>
            </a:r>
            <a:r>
              <a:rPr lang="id-ID" dirty="0" err="1"/>
              <a:t>draft</a:t>
            </a:r>
            <a:r>
              <a:rPr lang="id-ID" dirty="0"/>
              <a:t> untuk </a:t>
            </a:r>
            <a:r>
              <a:rPr lang="id-ID" dirty="0" err="1"/>
              <a:t>kerjasama</a:t>
            </a:r>
            <a:r>
              <a:rPr lang="id-ID" dirty="0"/>
              <a:t> penyelenggaraan pertemuan ilmiah yang </a:t>
            </a:r>
            <a:r>
              <a:rPr lang="id-ID" dirty="0" err="1"/>
              <a:t>bekerjasama</a:t>
            </a:r>
            <a:r>
              <a:rPr lang="id-ID" dirty="0"/>
              <a:t> dengan HPPBI.</a:t>
            </a:r>
            <a:endParaRPr lang="en-ID" dirty="0"/>
          </a:p>
          <a:p>
            <a:r>
              <a:rPr lang="id-ID" dirty="0"/>
              <a:t> </a:t>
            </a:r>
            <a:endParaRPr lang="en-ID" dirty="0"/>
          </a:p>
          <a:p>
            <a:pPr lvl="0"/>
            <a:r>
              <a:rPr lang="id-ID" dirty="0"/>
              <a:t>Rumusan sistem akses pengurus wilayah terhadap </a:t>
            </a:r>
            <a:r>
              <a:rPr lang="id-ID" dirty="0" err="1"/>
              <a:t>database</a:t>
            </a:r>
            <a:r>
              <a:rPr lang="id-ID" dirty="0"/>
              <a:t> HPPBI.</a:t>
            </a:r>
            <a:endParaRPr lang="en-ID" dirty="0"/>
          </a:p>
          <a:p>
            <a:r>
              <a:rPr lang="id-ID" dirty="0"/>
              <a:t>Verifikasi keanggotaan tetap dilakukan oleh pengurus pusat.</a:t>
            </a:r>
            <a:endParaRPr lang="en-ID" dirty="0"/>
          </a:p>
          <a:p>
            <a:r>
              <a:rPr lang="id-ID" dirty="0"/>
              <a:t>Admin wilayah diberikan </a:t>
            </a:r>
            <a:r>
              <a:rPr lang="id-ID" dirty="0" err="1"/>
              <a:t>interface</a:t>
            </a:r>
            <a:r>
              <a:rPr lang="id-ID" dirty="0"/>
              <a:t>, untuk pengelolaan keanggotaan di masing-masing wilayah.</a:t>
            </a:r>
            <a:endParaRPr lang="en-ID" dirty="0"/>
          </a:p>
          <a:p>
            <a:r>
              <a:rPr lang="id-ID" dirty="0"/>
              <a:t>Pengurus wilayah (</a:t>
            </a:r>
            <a:r>
              <a:rPr lang="id-ID" dirty="0" err="1"/>
              <a:t>admin</a:t>
            </a:r>
            <a:r>
              <a:rPr lang="id-ID" dirty="0"/>
              <a:t>) diberikan akses untuk informasi pertemuan ilmiah supaya </a:t>
            </a:r>
            <a:r>
              <a:rPr lang="id-ID" dirty="0" err="1"/>
              <a:t>update</a:t>
            </a:r>
            <a:r>
              <a:rPr lang="id-ID" dirty="0"/>
              <a:t> di web HPPBI.</a:t>
            </a:r>
            <a:endParaRPr lang="en-ID" dirty="0"/>
          </a:p>
          <a:p>
            <a:r>
              <a:rPr lang="id-ID" dirty="0"/>
              <a:t> </a:t>
            </a:r>
            <a:endParaRPr lang="en-ID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717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8B27C-047F-B640-B9FD-419DE0197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Tupoksi</a:t>
            </a:r>
            <a:r>
              <a:rPr lang="en-US" dirty="0"/>
              <a:t> </a:t>
            </a:r>
            <a:r>
              <a:rPr lang="en-US" dirty="0" err="1"/>
              <a:t>Pengurus</a:t>
            </a:r>
            <a:r>
              <a:rPr lang="en-US" dirty="0"/>
              <a:t> Pusat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B11F43-9BFE-754C-9410-EFFDBC16B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22705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25E30-3D99-564C-81FB-E3DBF3AC7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lanjutan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7A73F-0947-5F43-9CC7-696A2CEC09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id-ID" sz="2400" dirty="0"/>
              <a:t>Rumuskan Sistem </a:t>
            </a:r>
            <a:r>
              <a:rPr lang="id-ID" sz="2400" dirty="0" err="1"/>
              <a:t>Reminder</a:t>
            </a:r>
            <a:r>
              <a:rPr lang="id-ID" sz="2400" dirty="0"/>
              <a:t> Iuran</a:t>
            </a:r>
            <a:endParaRPr lang="en-ID" sz="2400" dirty="0"/>
          </a:p>
          <a:p>
            <a:r>
              <a:rPr lang="id-ID" sz="2400" dirty="0"/>
              <a:t>Jika sudah mendaftar tetapi belum </a:t>
            </a:r>
            <a:r>
              <a:rPr lang="id-ID" sz="2400" dirty="0" err="1"/>
              <a:t>upload</a:t>
            </a:r>
            <a:r>
              <a:rPr lang="id-ID" sz="2400" dirty="0"/>
              <a:t> bukti bayar, akan diingatkan seminggu sekali setelah mendaftar, melalui email.</a:t>
            </a:r>
            <a:endParaRPr lang="en-ID" sz="2400" dirty="0"/>
          </a:p>
          <a:p>
            <a:r>
              <a:rPr lang="id-ID" sz="2400" dirty="0"/>
              <a:t>Konfirmasi waktu keanggotaan </a:t>
            </a:r>
            <a:r>
              <a:rPr lang="id-ID" sz="2400" dirty="0" err="1"/>
              <a:t>akah</a:t>
            </a:r>
            <a:r>
              <a:rPr lang="id-ID" sz="2400" dirty="0"/>
              <a:t> habis, diingatkan melalui email satu bulan sebelum waktu habis.</a:t>
            </a:r>
            <a:endParaRPr lang="en-ID" sz="2400" dirty="0"/>
          </a:p>
          <a:p>
            <a:r>
              <a:rPr lang="id-ID" sz="2400" dirty="0"/>
              <a:t>Disarankan </a:t>
            </a:r>
            <a:r>
              <a:rPr lang="id-ID" sz="2400" dirty="0" err="1"/>
              <a:t>update</a:t>
            </a:r>
            <a:r>
              <a:rPr lang="id-ID" sz="2400" dirty="0"/>
              <a:t> profil, dengan menyesuaikan alamat email yang aktif di </a:t>
            </a:r>
            <a:r>
              <a:rPr lang="id-ID" sz="2400" dirty="0" err="1"/>
              <a:t>smartphone</a:t>
            </a:r>
            <a:r>
              <a:rPr lang="id-ID" sz="2400" dirty="0"/>
              <a:t>.</a:t>
            </a:r>
            <a:endParaRPr lang="en-ID" sz="2400" dirty="0"/>
          </a:p>
          <a:p>
            <a:pPr marL="0" indent="0">
              <a:buNone/>
            </a:pPr>
            <a:r>
              <a:rPr lang="id-ID" sz="2400" dirty="0"/>
              <a:t> </a:t>
            </a:r>
            <a:endParaRPr lang="en-ID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4272938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54641-9C18-D244-949A-7DDB41861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Sesi</a:t>
            </a:r>
            <a:r>
              <a:rPr lang="en-US" dirty="0"/>
              <a:t> 2: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Korwil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7A6CAE-03DC-A34D-8402-2EE267B49C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Perwakilan</a:t>
            </a:r>
            <a:r>
              <a:rPr lang="en-US" sz="2800" dirty="0"/>
              <a:t> </a:t>
            </a:r>
            <a:r>
              <a:rPr lang="en-US" sz="2800" dirty="0" err="1"/>
              <a:t>Korwil</a:t>
            </a:r>
            <a:r>
              <a:rPr lang="en-US" sz="2800" dirty="0"/>
              <a:t> yang </a:t>
            </a:r>
            <a:r>
              <a:rPr lang="en-US" sz="2800" dirty="0" err="1"/>
              <a:t>hadir</a:t>
            </a:r>
            <a:r>
              <a:rPr lang="en-US" sz="2800" dirty="0"/>
              <a:t> </a:t>
            </a:r>
            <a:r>
              <a:rPr lang="en-US" sz="2800" dirty="0" err="1"/>
              <a:t>diminta</a:t>
            </a:r>
            <a:r>
              <a:rPr lang="en-US" sz="2800" dirty="0"/>
              <a:t> </a:t>
            </a:r>
            <a:r>
              <a:rPr lang="en-US" sz="2800" dirty="0" err="1"/>
              <a:t>melaporkan</a:t>
            </a:r>
            <a:r>
              <a:rPr lang="en-US" sz="2800" dirty="0"/>
              <a:t> </a:t>
            </a:r>
            <a:r>
              <a:rPr lang="en-US" sz="2800" dirty="0" err="1"/>
              <a:t>kegiatannya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959188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C9900-67D8-3345-BD63-810E9F8CC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Pemetaan</a:t>
            </a:r>
            <a:r>
              <a:rPr lang="en-US" dirty="0"/>
              <a:t> </a:t>
            </a:r>
            <a:r>
              <a:rPr lang="en-US" dirty="0" err="1"/>
              <a:t>Riset</a:t>
            </a:r>
            <a:r>
              <a:rPr lang="en-US" dirty="0"/>
              <a:t> </a:t>
            </a:r>
            <a:r>
              <a:rPr lang="en-US" dirty="0" err="1"/>
              <a:t>Korwil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C17F78-CFE1-A44D-A9AF-5EAEB7B010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4447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3CE20-E788-CE4C-AE10-7DCEFC63A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Kegiatan</a:t>
            </a:r>
            <a:r>
              <a:rPr lang="en-US" dirty="0"/>
              <a:t> Non </a:t>
            </a:r>
            <a:r>
              <a:rPr lang="en-US" dirty="0" err="1"/>
              <a:t>riset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971CBA-D7D3-A942-BF49-1300256288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00081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28202-4360-4C41-B673-3B688AA4C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Strategi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Saran </a:t>
            </a:r>
            <a:r>
              <a:rPr lang="en-US" sz="3200" dirty="0" err="1"/>
              <a:t>Pengembangan</a:t>
            </a:r>
            <a:r>
              <a:rPr lang="en-US" sz="3200" dirty="0"/>
              <a:t> HPPBI Pusat </a:t>
            </a:r>
            <a:r>
              <a:rPr lang="en-US" sz="3200" dirty="0" err="1"/>
              <a:t>dan</a:t>
            </a:r>
            <a:r>
              <a:rPr lang="en-US" sz="3200" dirty="0"/>
              <a:t> Wilayah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C07F04-81FD-D14E-A44F-63BB9DF7C0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Usulan</a:t>
            </a:r>
            <a:r>
              <a:rPr lang="en-US" dirty="0"/>
              <a:t> Pak </a:t>
            </a:r>
            <a:r>
              <a:rPr lang="en-US" dirty="0" err="1"/>
              <a:t>Didimus</a:t>
            </a:r>
            <a:r>
              <a:rPr lang="en-US" dirty="0"/>
              <a:t>: </a:t>
            </a:r>
            <a:r>
              <a:rPr lang="en-US" dirty="0" err="1"/>
              <a:t>bekerjasama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publikasi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>
                <a:sym typeface="Wingdings" pitchFamily="2" charset="2"/>
              </a:rPr>
              <a:t> professorship</a:t>
            </a:r>
          </a:p>
          <a:p>
            <a:r>
              <a:rPr lang="en-US" dirty="0">
                <a:sym typeface="Wingdings" pitchFamily="2" charset="2"/>
              </a:rPr>
              <a:t>Sulawesi Tengah-B Lilies: </a:t>
            </a:r>
            <a:r>
              <a:rPr lang="en-US" dirty="0" err="1">
                <a:sym typeface="Wingdings" pitchFamily="2" charset="2"/>
              </a:rPr>
              <a:t>Rencana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Kerjasama</a:t>
            </a:r>
            <a:r>
              <a:rPr lang="en-US" dirty="0">
                <a:sym typeface="Wingdings" pitchFamily="2" charset="2"/>
              </a:rPr>
              <a:t> dg MGMP </a:t>
            </a:r>
            <a:r>
              <a:rPr lang="en-US" dirty="0" err="1">
                <a:sym typeface="Wingdings" pitchFamily="2" charset="2"/>
              </a:rPr>
              <a:t>Kab</a:t>
            </a:r>
            <a:r>
              <a:rPr lang="en-US" dirty="0">
                <a:sym typeface="Wingdings" pitchFamily="2" charset="2"/>
              </a:rPr>
              <a:t>/Kota, </a:t>
            </a:r>
            <a:r>
              <a:rPr lang="en-US" dirty="0" err="1">
                <a:sym typeface="Wingdings" pitchFamily="2" charset="2"/>
              </a:rPr>
              <a:t>anggota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dari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dosen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prodi</a:t>
            </a:r>
            <a:r>
              <a:rPr lang="en-US" dirty="0">
                <a:sym typeface="Wingdings" pitchFamily="2" charset="2"/>
              </a:rPr>
              <a:t> Pend Bio, </a:t>
            </a:r>
            <a:r>
              <a:rPr lang="en-US" dirty="0" err="1">
                <a:sym typeface="Wingdings" pitchFamily="2" charset="2"/>
              </a:rPr>
              <a:t>kendala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perekrutan</a:t>
            </a:r>
            <a:r>
              <a:rPr lang="en-US" dirty="0">
                <a:sym typeface="Wingdings" pitchFamily="2" charset="2"/>
              </a:rPr>
              <a:t>: </a:t>
            </a:r>
            <a:r>
              <a:rPr lang="en-US" dirty="0" err="1">
                <a:sym typeface="Wingdings" pitchFamily="2" charset="2"/>
              </a:rPr>
              <a:t>pendaftaran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anggota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agak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susah</a:t>
            </a:r>
            <a:r>
              <a:rPr lang="en-US" dirty="0">
                <a:sym typeface="Wingdings" pitchFamily="2" charset="2"/>
              </a:rPr>
              <a:t> –</a:t>
            </a:r>
            <a:r>
              <a:rPr lang="en-US" dirty="0" err="1">
                <a:sym typeface="Wingdings" pitchFamily="2" charset="2"/>
              </a:rPr>
              <a:t>sulit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akses</a:t>
            </a:r>
            <a:r>
              <a:rPr lang="en-US" dirty="0">
                <a:sym typeface="Wingdings" pitchFamily="2" charset="2"/>
              </a:rPr>
              <a:t>; </a:t>
            </a:r>
            <a:r>
              <a:rPr lang="en-US" dirty="0" err="1">
                <a:sym typeface="Wingdings" pitchFamily="2" charset="2"/>
              </a:rPr>
              <a:t>merekrut</a:t>
            </a:r>
            <a:r>
              <a:rPr lang="en-US" dirty="0">
                <a:sym typeface="Wingdings" pitchFamily="2" charset="2"/>
              </a:rPr>
              <a:t> guru di </a:t>
            </a:r>
            <a:r>
              <a:rPr lang="en-US" dirty="0" err="1">
                <a:sym typeface="Wingdings" pitchFamily="2" charset="2"/>
              </a:rPr>
              <a:t>Kab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Sigli</a:t>
            </a:r>
            <a:r>
              <a:rPr lang="en-US" dirty="0">
                <a:sym typeface="Wingdings" pitchFamily="2" charset="2"/>
              </a:rPr>
              <a:t>, </a:t>
            </a:r>
            <a:r>
              <a:rPr lang="en-US" dirty="0" err="1">
                <a:sym typeface="Wingdings" pitchFamily="2" charset="2"/>
              </a:rPr>
              <a:t>ada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bencana</a:t>
            </a:r>
            <a:r>
              <a:rPr lang="en-US" dirty="0">
                <a:sym typeface="Wingdings" pitchFamily="2" charset="2"/>
              </a:rPr>
              <a:t>, </a:t>
            </a:r>
            <a:r>
              <a:rPr lang="en-US" dirty="0" err="1">
                <a:sym typeface="Wingdings" pitchFamily="2" charset="2"/>
              </a:rPr>
              <a:t>shg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belum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bs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terlaksana</a:t>
            </a:r>
            <a:r>
              <a:rPr lang="en-US" dirty="0">
                <a:sym typeface="Wingdings" pitchFamily="2" charset="2"/>
              </a:rPr>
              <a:t>, </a:t>
            </a:r>
            <a:r>
              <a:rPr lang="en-US" dirty="0" err="1">
                <a:sym typeface="Wingdings" pitchFamily="2" charset="2"/>
              </a:rPr>
              <a:t>bantuan</a:t>
            </a:r>
            <a:r>
              <a:rPr lang="en-US" dirty="0">
                <a:sym typeface="Wingdings" pitchFamily="2" charset="2"/>
              </a:rPr>
              <a:t> HPPBI </a:t>
            </a:r>
            <a:r>
              <a:rPr lang="en-US" dirty="0" err="1">
                <a:sym typeface="Wingdings" pitchFamily="2" charset="2"/>
              </a:rPr>
              <a:t>utk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bencana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Palu</a:t>
            </a:r>
            <a:r>
              <a:rPr lang="en-US" dirty="0">
                <a:sym typeface="Wingdings" pitchFamily="2" charset="2"/>
              </a:rPr>
              <a:t>; </a:t>
            </a:r>
            <a:r>
              <a:rPr lang="en-US" dirty="0" err="1">
                <a:sym typeface="Wingdings" pitchFamily="2" charset="2"/>
              </a:rPr>
              <a:t>keinginan</a:t>
            </a:r>
            <a:r>
              <a:rPr lang="en-US" dirty="0">
                <a:sym typeface="Wingdings" pitchFamily="2" charset="2"/>
              </a:rPr>
              <a:t>: </a:t>
            </a:r>
            <a:r>
              <a:rPr lang="en-US" dirty="0" err="1">
                <a:sym typeface="Wingdings" pitchFamily="2" charset="2"/>
              </a:rPr>
              <a:t>ada</a:t>
            </a:r>
            <a:r>
              <a:rPr lang="en-US" dirty="0">
                <a:sym typeface="Wingdings" pitchFamily="2" charset="2"/>
              </a:rPr>
              <a:t> program </a:t>
            </a:r>
            <a:r>
              <a:rPr lang="en-US" dirty="0" err="1">
                <a:sym typeface="Wingdings" pitchFamily="2" charset="2"/>
              </a:rPr>
              <a:t>yg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sdh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disetting</a:t>
            </a:r>
            <a:r>
              <a:rPr lang="en-US" dirty="0">
                <a:sym typeface="Wingdings" pitchFamily="2" charset="2"/>
              </a:rPr>
              <a:t> di </a:t>
            </a:r>
            <a:r>
              <a:rPr lang="en-US" dirty="0" err="1">
                <a:sym typeface="Wingdings" pitchFamily="2" charset="2"/>
              </a:rPr>
              <a:t>pusat</a:t>
            </a:r>
            <a:r>
              <a:rPr lang="en-US" dirty="0">
                <a:sym typeface="Wingdings" pitchFamily="2" charset="2"/>
              </a:rPr>
              <a:t>, </a:t>
            </a:r>
            <a:r>
              <a:rPr lang="en-US" dirty="0" err="1">
                <a:sym typeface="Wingdings" pitchFamily="2" charset="2"/>
              </a:rPr>
              <a:t>dan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bisa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dibawa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ke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wilayah</a:t>
            </a:r>
            <a:r>
              <a:rPr lang="en-US" dirty="0">
                <a:sym typeface="Wingdings" pitchFamily="2" charset="2"/>
              </a:rPr>
              <a:t>. </a:t>
            </a:r>
            <a:r>
              <a:rPr lang="en-US" dirty="0" err="1">
                <a:sym typeface="Wingdings" pitchFamily="2" charset="2"/>
              </a:rPr>
              <a:t>Kendala</a:t>
            </a:r>
            <a:r>
              <a:rPr lang="en-US" dirty="0">
                <a:sym typeface="Wingdings" pitchFamily="2" charset="2"/>
              </a:rPr>
              <a:t> guru </a:t>
            </a:r>
            <a:r>
              <a:rPr lang="en-US" dirty="0" err="1">
                <a:sym typeface="Wingdings" pitchFamily="2" charset="2"/>
              </a:rPr>
              <a:t>menulis</a:t>
            </a:r>
            <a:r>
              <a:rPr lang="en-US" dirty="0">
                <a:sym typeface="Wingdings" pitchFamily="2" charset="2"/>
              </a:rPr>
              <a:t>. </a:t>
            </a:r>
            <a:r>
              <a:rPr lang="en-US" dirty="0" err="1">
                <a:sym typeface="Wingdings" pitchFamily="2" charset="2"/>
              </a:rPr>
              <a:t>Kendala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masalah</a:t>
            </a:r>
            <a:r>
              <a:rPr lang="en-US" dirty="0">
                <a:sym typeface="Wingdings" pitchFamily="2" charset="2"/>
              </a:rPr>
              <a:t> dana (</a:t>
            </a:r>
            <a:r>
              <a:rPr lang="en-US" dirty="0" err="1">
                <a:sym typeface="Wingdings" pitchFamily="2" charset="2"/>
              </a:rPr>
              <a:t>mengundang</a:t>
            </a:r>
            <a:r>
              <a:rPr lang="en-US" dirty="0">
                <a:sym typeface="Wingdings" pitchFamily="2" charset="2"/>
              </a:rPr>
              <a:t> guru), </a:t>
            </a:r>
            <a:r>
              <a:rPr lang="en-US" dirty="0" err="1">
                <a:sym typeface="Wingdings" pitchFamily="2" charset="2"/>
              </a:rPr>
              <a:t>bagaimana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distribusi</a:t>
            </a:r>
            <a:r>
              <a:rPr lang="en-US" dirty="0">
                <a:sym typeface="Wingdings" pitchFamily="2" charset="2"/>
              </a:rPr>
              <a:t> dana </a:t>
            </a:r>
            <a:r>
              <a:rPr lang="en-US" dirty="0" err="1">
                <a:sym typeface="Wingdings" pitchFamily="2" charset="2"/>
              </a:rPr>
              <a:t>dari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pusat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ke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wilayah</a:t>
            </a:r>
            <a:endParaRPr lang="en-US" dirty="0"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Kundera: </a:t>
            </a:r>
            <a:r>
              <a:rPr lang="en-US" dirty="0" err="1">
                <a:sym typeface="Wingdings" pitchFamily="2" charset="2"/>
              </a:rPr>
              <a:t>harapan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utk</a:t>
            </a:r>
            <a:r>
              <a:rPr lang="en-US" dirty="0">
                <a:sym typeface="Wingdings" pitchFamily="2" charset="2"/>
              </a:rPr>
              <a:t> HPPBI </a:t>
            </a:r>
            <a:r>
              <a:rPr lang="en-US" dirty="0" err="1">
                <a:sym typeface="Wingdings" pitchFamily="2" charset="2"/>
              </a:rPr>
              <a:t>sbg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wahana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utk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maju</a:t>
            </a:r>
            <a:r>
              <a:rPr lang="en-US" dirty="0">
                <a:sym typeface="Wingdings" pitchFamily="2" charset="2"/>
              </a:rPr>
              <a:t> Bersama, sharing </a:t>
            </a:r>
            <a:r>
              <a:rPr lang="en-US" dirty="0" err="1">
                <a:sym typeface="Wingdings" pitchFamily="2" charset="2"/>
              </a:rPr>
              <a:t>informasi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terkait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pembelajaran</a:t>
            </a:r>
            <a:r>
              <a:rPr lang="en-US" dirty="0">
                <a:sym typeface="Wingdings" pitchFamily="2" charset="2"/>
              </a:rPr>
              <a:t>, </a:t>
            </a:r>
            <a:r>
              <a:rPr lang="en-US" dirty="0" err="1">
                <a:sym typeface="Wingdings" pitchFamily="2" charset="2"/>
              </a:rPr>
              <a:t>riset</a:t>
            </a:r>
            <a:r>
              <a:rPr lang="en-US" dirty="0">
                <a:sym typeface="Wingdings" pitchFamily="2" charset="2"/>
              </a:rPr>
              <a:t>; joint publication--&gt;joint research; Ada seminar </a:t>
            </a:r>
            <a:r>
              <a:rPr lang="en-US" dirty="0" err="1">
                <a:sym typeface="Wingdings" pitchFamily="2" charset="2"/>
              </a:rPr>
              <a:t>nasional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belum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diikuti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oleh</a:t>
            </a:r>
            <a:r>
              <a:rPr lang="en-US" dirty="0">
                <a:sym typeface="Wingdings" pitchFamily="2" charset="2"/>
              </a:rPr>
              <a:t> teman2 HPPBI</a:t>
            </a:r>
          </a:p>
          <a:p>
            <a:r>
              <a:rPr lang="en-US" dirty="0">
                <a:sym typeface="Wingdings" pitchFamily="2" charset="2"/>
              </a:rPr>
              <a:t>PW </a:t>
            </a:r>
            <a:r>
              <a:rPr lang="en-US" dirty="0" err="1">
                <a:sym typeface="Wingdings" pitchFamily="2" charset="2"/>
              </a:rPr>
              <a:t>Sulsel</a:t>
            </a:r>
            <a:r>
              <a:rPr lang="en-US" dirty="0">
                <a:sym typeface="Wingdings" pitchFamily="2" charset="2"/>
              </a:rPr>
              <a:t>: </a:t>
            </a:r>
            <a:r>
              <a:rPr lang="en-US" dirty="0" err="1">
                <a:sym typeface="Wingdings" pitchFamily="2" charset="2"/>
              </a:rPr>
              <a:t>kegiatan</a:t>
            </a:r>
            <a:r>
              <a:rPr lang="en-US" dirty="0">
                <a:sym typeface="Wingdings" pitchFamily="2" charset="2"/>
              </a:rPr>
              <a:t> di </a:t>
            </a:r>
            <a:r>
              <a:rPr lang="en-US" dirty="0" err="1">
                <a:sym typeface="Wingdings" pitchFamily="2" charset="2"/>
              </a:rPr>
              <a:t>makassar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semnas</a:t>
            </a:r>
            <a:r>
              <a:rPr lang="en-US" dirty="0">
                <a:sym typeface="Wingdings" pitchFamily="2" charset="2"/>
              </a:rPr>
              <a:t>, </a:t>
            </a:r>
            <a:r>
              <a:rPr lang="en-US" dirty="0" err="1">
                <a:sym typeface="Wingdings" pitchFamily="2" charset="2"/>
              </a:rPr>
              <a:t>temu</a:t>
            </a:r>
            <a:r>
              <a:rPr lang="en-US" dirty="0">
                <a:sym typeface="Wingdings" pitchFamily="2" charset="2"/>
              </a:rPr>
              <a:t> alumni, </a:t>
            </a:r>
            <a:r>
              <a:rPr lang="en-US" dirty="0" err="1">
                <a:sym typeface="Wingdings" pitchFamily="2" charset="2"/>
              </a:rPr>
              <a:t>sosialisasi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tentang</a:t>
            </a:r>
            <a:r>
              <a:rPr lang="en-US" dirty="0">
                <a:sym typeface="Wingdings" pitchFamily="2" charset="2"/>
              </a:rPr>
              <a:t> HPPBI; </a:t>
            </a:r>
            <a:r>
              <a:rPr lang="en-US" dirty="0" err="1">
                <a:sym typeface="Wingdings" pitchFamily="2" charset="2"/>
              </a:rPr>
              <a:t>pelatihan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laboratorium</a:t>
            </a:r>
            <a:r>
              <a:rPr lang="en-US" dirty="0">
                <a:sym typeface="Wingdings" pitchFamily="2" charset="2"/>
              </a:rPr>
              <a:t>, </a:t>
            </a:r>
            <a:r>
              <a:rPr lang="en-US" dirty="0" err="1">
                <a:sym typeface="Wingdings" pitchFamily="2" charset="2"/>
              </a:rPr>
              <a:t>manajemen</a:t>
            </a:r>
            <a:r>
              <a:rPr lang="en-US" dirty="0">
                <a:sym typeface="Wingdings" pitchFamily="2" charset="2"/>
              </a:rPr>
              <a:t> lab </a:t>
            </a:r>
            <a:r>
              <a:rPr lang="en-US" dirty="0" err="1">
                <a:sym typeface="Wingdings" pitchFamily="2" charset="2"/>
              </a:rPr>
              <a:t>utk</a:t>
            </a:r>
            <a:r>
              <a:rPr lang="en-US" dirty="0">
                <a:sym typeface="Wingdings" pitchFamily="2" charset="2"/>
              </a:rPr>
              <a:t> teman2 guru; </a:t>
            </a:r>
            <a:r>
              <a:rPr lang="en-US" dirty="0" err="1">
                <a:sym typeface="Wingdings" pitchFamily="2" charset="2"/>
              </a:rPr>
              <a:t>penelitian</a:t>
            </a:r>
            <a:r>
              <a:rPr lang="en-US" dirty="0">
                <a:sym typeface="Wingdings" pitchFamily="2" charset="2"/>
              </a:rPr>
              <a:t> Bersama—</a:t>
            </a:r>
            <a:r>
              <a:rPr lang="en-US" dirty="0" err="1">
                <a:sym typeface="Wingdings" pitchFamily="2" charset="2"/>
              </a:rPr>
              <a:t>perlu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pemetaan</a:t>
            </a:r>
            <a:r>
              <a:rPr lang="en-US" dirty="0">
                <a:sym typeface="Wingdings" pitchFamily="2" charset="2"/>
              </a:rPr>
              <a:t> spy </a:t>
            </a:r>
            <a:r>
              <a:rPr lang="en-US" dirty="0" err="1">
                <a:sym typeface="Wingdings" pitchFamily="2" charset="2"/>
              </a:rPr>
              <a:t>saling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mengenal</a:t>
            </a:r>
            <a:r>
              <a:rPr lang="en-US" dirty="0">
                <a:sym typeface="Wingdings" pitchFamily="2" charset="2"/>
              </a:rPr>
              <a:t>; model </a:t>
            </a:r>
            <a:r>
              <a:rPr lang="en-US" dirty="0" err="1">
                <a:sym typeface="Wingdings" pitchFamily="2" charset="2"/>
              </a:rPr>
              <a:t>pembelajaran</a:t>
            </a:r>
            <a:r>
              <a:rPr lang="en-US" dirty="0">
                <a:sym typeface="Wingdings" pitchFamily="2" charset="2"/>
              </a:rPr>
              <a:t>, </a:t>
            </a:r>
            <a:r>
              <a:rPr lang="en-US" dirty="0" err="1">
                <a:sym typeface="Wingdings" pitchFamily="2" charset="2"/>
              </a:rPr>
              <a:t>biodiversitylaporan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besar</a:t>
            </a:r>
            <a:r>
              <a:rPr lang="en-US" dirty="0">
                <a:sym typeface="Wingdings" pitchFamily="2" charset="2"/>
              </a:rPr>
              <a:t>; </a:t>
            </a:r>
            <a:r>
              <a:rPr lang="en-US" dirty="0" err="1">
                <a:sym typeface="Wingdings" pitchFamily="2" charset="2"/>
              </a:rPr>
              <a:t>kendala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pendaftaran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disederhanakan</a:t>
            </a:r>
            <a:r>
              <a:rPr lang="en-US" dirty="0">
                <a:sym typeface="Wingdings" pitchFamily="2" charset="2"/>
              </a:rPr>
              <a:t>, mis </a:t>
            </a:r>
            <a:r>
              <a:rPr lang="en-US" dirty="0" err="1">
                <a:sym typeface="Wingdings" pitchFamily="2" charset="2"/>
              </a:rPr>
              <a:t>pakai</a:t>
            </a:r>
            <a:r>
              <a:rPr lang="en-US" dirty="0">
                <a:sym typeface="Wingdings" pitchFamily="2" charset="2"/>
              </a:rPr>
              <a:t> google form; </a:t>
            </a:r>
            <a:r>
              <a:rPr lang="en-US" dirty="0" err="1">
                <a:sym typeface="Wingdings" pitchFamily="2" charset="2"/>
              </a:rPr>
              <a:t>bantuan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penulisan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borang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20437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6F2BF-8D09-474D-A918-70AC4FD97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FB0FE0-749C-3B40-8EE4-5BA1A5CB06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PAK ARDI (SUMBAR): MEMBENTUK PENGURUS WILAYAH SUMBAR, ICOBIOSE 2019, SDH MEMBUAT GRUP WHATSAPP</a:t>
            </a:r>
          </a:p>
          <a:p>
            <a:endParaRPr lang="en-US" dirty="0"/>
          </a:p>
          <a:p>
            <a:r>
              <a:rPr lang="en-US"/>
              <a:t>PASAL 10: MELAKSANAKAN KEGIATAN ORGANISASI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041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724400" y="83127"/>
            <a:ext cx="2209800" cy="685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8" tIns="45719" rIns="91438" bIns="45719" spcCol="0" rtlCol="0" anchor="ctr"/>
          <a:lstStyle/>
          <a:p>
            <a:pPr algn="ctr"/>
            <a:r>
              <a:rPr lang="en-US" sz="1520" dirty="0"/>
              <a:t>KETUA UMUM</a:t>
            </a:r>
          </a:p>
        </p:txBody>
      </p:sp>
      <p:sp>
        <p:nvSpPr>
          <p:cNvPr id="7" name="Rectangle 6"/>
          <p:cNvSpPr/>
          <p:nvPr/>
        </p:nvSpPr>
        <p:spPr>
          <a:xfrm>
            <a:off x="7848601" y="2620073"/>
            <a:ext cx="2209800" cy="685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8" tIns="45719" rIns="91438" bIns="45719" spcCol="0" rtlCol="0" anchor="ctr"/>
          <a:lstStyle/>
          <a:p>
            <a:pPr algn="ctr"/>
            <a:r>
              <a:rPr lang="en-US" sz="1520" dirty="0"/>
              <a:t>SEKRETARIS 2</a:t>
            </a:r>
          </a:p>
        </p:txBody>
      </p:sp>
      <p:sp>
        <p:nvSpPr>
          <p:cNvPr id="8" name="Rectangle 7"/>
          <p:cNvSpPr/>
          <p:nvPr/>
        </p:nvSpPr>
        <p:spPr>
          <a:xfrm>
            <a:off x="7848601" y="1556737"/>
            <a:ext cx="2209800" cy="685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8" tIns="45719" rIns="91438" bIns="45719" spcCol="0" rtlCol="0" anchor="ctr"/>
          <a:lstStyle/>
          <a:p>
            <a:pPr algn="ctr"/>
            <a:r>
              <a:rPr lang="en-US" sz="1520" dirty="0"/>
              <a:t>KETUA 2</a:t>
            </a:r>
          </a:p>
        </p:txBody>
      </p:sp>
      <p:sp>
        <p:nvSpPr>
          <p:cNvPr id="9" name="Rectangle 8"/>
          <p:cNvSpPr/>
          <p:nvPr/>
        </p:nvSpPr>
        <p:spPr>
          <a:xfrm>
            <a:off x="2813649" y="4829873"/>
            <a:ext cx="1257300" cy="3792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8" tIns="45719" rIns="91438" bIns="45719" spcCol="0" rtlCol="0" anchor="ctr"/>
          <a:lstStyle/>
          <a:p>
            <a:pPr algn="ctr"/>
            <a:r>
              <a:rPr lang="en-US" sz="1520" dirty="0"/>
              <a:t>DIVISI 1</a:t>
            </a:r>
          </a:p>
        </p:txBody>
      </p:sp>
      <p:sp>
        <p:nvSpPr>
          <p:cNvPr id="10" name="Rectangle 9"/>
          <p:cNvSpPr/>
          <p:nvPr/>
        </p:nvSpPr>
        <p:spPr>
          <a:xfrm>
            <a:off x="7848601" y="768927"/>
            <a:ext cx="2209800" cy="685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8" tIns="45719" rIns="91438" bIns="45719" spcCol="0" rtlCol="0" anchor="ctr"/>
          <a:lstStyle/>
          <a:p>
            <a:pPr algn="ctr"/>
            <a:r>
              <a:rPr lang="en-US" sz="1520" dirty="0"/>
              <a:t>BENDAHARA</a:t>
            </a:r>
          </a:p>
          <a:p>
            <a:pPr algn="ctr"/>
            <a:r>
              <a:rPr lang="en-US" sz="1520" dirty="0"/>
              <a:t>1 &amp; 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738255" y="1580982"/>
            <a:ext cx="2209800" cy="685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8" tIns="45719" rIns="91438" bIns="45719" spcCol="0" rtlCol="0" anchor="ctr"/>
          <a:lstStyle/>
          <a:p>
            <a:pPr algn="ctr"/>
            <a:r>
              <a:rPr lang="en-US" sz="1520" dirty="0"/>
              <a:t>SEKJEN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752601" y="1587909"/>
            <a:ext cx="2209800" cy="685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8" tIns="45719" rIns="91438" bIns="45719" spcCol="0" rtlCol="0" anchor="ctr"/>
          <a:lstStyle/>
          <a:p>
            <a:pPr algn="ctr"/>
            <a:r>
              <a:rPr lang="en-US" sz="1520" dirty="0"/>
              <a:t>KETUA 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752599" y="2633928"/>
            <a:ext cx="2195945" cy="685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8" tIns="45719" rIns="91438" bIns="45719" spcCol="0" rtlCol="0" anchor="ctr"/>
          <a:lstStyle/>
          <a:p>
            <a:pPr algn="ctr"/>
            <a:r>
              <a:rPr lang="en-US" sz="1520" dirty="0"/>
              <a:t>SEKRETARIS 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780310" y="83127"/>
            <a:ext cx="2209800" cy="685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8" tIns="45719" rIns="91438" bIns="45719" spcCol="0" rtlCol="0" anchor="ctr"/>
          <a:lstStyle/>
          <a:p>
            <a:pPr algn="ctr"/>
            <a:r>
              <a:rPr lang="en-US" sz="1520" dirty="0"/>
              <a:t>DEWAN PENASIHAT</a:t>
            </a:r>
          </a:p>
        </p:txBody>
      </p:sp>
      <p:cxnSp>
        <p:nvCxnSpPr>
          <p:cNvPr id="16" name="Straight Connector 15"/>
          <p:cNvCxnSpPr>
            <a:stCxn id="14" idx="3"/>
            <a:endCxn id="4" idx="1"/>
          </p:cNvCxnSpPr>
          <p:nvPr/>
        </p:nvCxnSpPr>
        <p:spPr>
          <a:xfrm>
            <a:off x="3990110" y="426027"/>
            <a:ext cx="734291" cy="0"/>
          </a:xfrm>
          <a:prstGeom prst="line">
            <a:avLst/>
          </a:prstGeom>
          <a:ln w="28575"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4" idx="2"/>
            <a:endCxn id="11" idx="0"/>
          </p:cNvCxnSpPr>
          <p:nvPr/>
        </p:nvCxnSpPr>
        <p:spPr>
          <a:xfrm>
            <a:off x="5829301" y="768927"/>
            <a:ext cx="13855" cy="81205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1" idx="3"/>
          </p:cNvCxnSpPr>
          <p:nvPr/>
        </p:nvCxnSpPr>
        <p:spPr>
          <a:xfrm>
            <a:off x="6948056" y="1923883"/>
            <a:ext cx="900545" cy="692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endCxn id="11" idx="1"/>
          </p:cNvCxnSpPr>
          <p:nvPr/>
        </p:nvCxnSpPr>
        <p:spPr>
          <a:xfrm>
            <a:off x="3962401" y="1916955"/>
            <a:ext cx="775855" cy="692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12" idx="2"/>
            <a:endCxn id="13" idx="0"/>
          </p:cNvCxnSpPr>
          <p:nvPr/>
        </p:nvCxnSpPr>
        <p:spPr>
          <a:xfrm flipH="1">
            <a:off x="2850572" y="2273710"/>
            <a:ext cx="6928" cy="36021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8963890" y="2242538"/>
            <a:ext cx="6928" cy="36021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1780310" y="3629923"/>
            <a:ext cx="2168235" cy="685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8" tIns="45719" rIns="91438" bIns="45719" spcCol="0" rtlCol="0" anchor="ctr"/>
          <a:lstStyle/>
          <a:p>
            <a:pPr algn="ctr"/>
            <a:r>
              <a:rPr lang="en-US" sz="1520" dirty="0"/>
              <a:t>PENGURUS </a:t>
            </a:r>
          </a:p>
          <a:p>
            <a:pPr algn="ctr"/>
            <a:r>
              <a:rPr lang="en-US" sz="1520" dirty="0"/>
              <a:t>WILAYAH 1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2878283" y="3319729"/>
            <a:ext cx="1" cy="29094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7848601" y="3610674"/>
            <a:ext cx="2209800" cy="685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8" tIns="45719" rIns="91438" bIns="45719" spcCol="0" rtlCol="0" anchor="ctr"/>
          <a:lstStyle/>
          <a:p>
            <a:pPr algn="ctr"/>
            <a:r>
              <a:rPr lang="en-US" sz="1520" dirty="0"/>
              <a:t>PENGURUS </a:t>
            </a:r>
          </a:p>
          <a:p>
            <a:pPr algn="ctr"/>
            <a:r>
              <a:rPr lang="en-US" sz="1520" dirty="0"/>
              <a:t>WILAYAH 2</a:t>
            </a:r>
          </a:p>
        </p:txBody>
      </p:sp>
      <p:cxnSp>
        <p:nvCxnSpPr>
          <p:cNvPr id="48" name="Straight Connector 47"/>
          <p:cNvCxnSpPr/>
          <p:nvPr/>
        </p:nvCxnSpPr>
        <p:spPr>
          <a:xfrm flipH="1">
            <a:off x="8915401" y="3305874"/>
            <a:ext cx="1" cy="29094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4146092" y="4829873"/>
            <a:ext cx="1257300" cy="3792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8" tIns="45719" rIns="91438" bIns="45719" spcCol="0" rtlCol="0" anchor="ctr"/>
          <a:lstStyle/>
          <a:p>
            <a:pPr algn="ctr"/>
            <a:r>
              <a:rPr lang="en-US" sz="1520" dirty="0"/>
              <a:t>DIVISI 2</a:t>
            </a:r>
          </a:p>
        </p:txBody>
      </p:sp>
      <p:sp>
        <p:nvSpPr>
          <p:cNvPr id="61" name="Rectangle 60"/>
          <p:cNvSpPr/>
          <p:nvPr/>
        </p:nvSpPr>
        <p:spPr>
          <a:xfrm>
            <a:off x="5458808" y="4822945"/>
            <a:ext cx="1257300" cy="3792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8" tIns="45719" rIns="91438" bIns="45719" spcCol="0" rtlCol="0" anchor="ctr"/>
          <a:lstStyle/>
          <a:p>
            <a:pPr algn="ctr"/>
            <a:r>
              <a:rPr lang="en-US" sz="1520" dirty="0"/>
              <a:t>DIVISI 3</a:t>
            </a:r>
          </a:p>
        </p:txBody>
      </p:sp>
      <p:sp>
        <p:nvSpPr>
          <p:cNvPr id="62" name="Rectangle 61"/>
          <p:cNvSpPr/>
          <p:nvPr/>
        </p:nvSpPr>
        <p:spPr>
          <a:xfrm>
            <a:off x="6755934" y="4829873"/>
            <a:ext cx="1257300" cy="3792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8" tIns="45719" rIns="91438" bIns="45719" spcCol="0" rtlCol="0" anchor="ctr"/>
          <a:lstStyle/>
          <a:p>
            <a:pPr algn="ctr"/>
            <a:r>
              <a:rPr lang="en-US" sz="1520" dirty="0"/>
              <a:t>DIVISI 4</a:t>
            </a:r>
          </a:p>
        </p:txBody>
      </p:sp>
      <p:sp>
        <p:nvSpPr>
          <p:cNvPr id="63" name="Rectangle 62"/>
          <p:cNvSpPr/>
          <p:nvPr/>
        </p:nvSpPr>
        <p:spPr>
          <a:xfrm>
            <a:off x="8056530" y="4822945"/>
            <a:ext cx="1257300" cy="3792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8" tIns="45719" rIns="91438" bIns="45719" spcCol="0" rtlCol="0" anchor="ctr"/>
          <a:lstStyle/>
          <a:p>
            <a:pPr algn="ctr"/>
            <a:r>
              <a:rPr lang="en-US" sz="1520" dirty="0"/>
              <a:t>DIVISI 5</a:t>
            </a:r>
          </a:p>
        </p:txBody>
      </p:sp>
      <p:cxnSp>
        <p:nvCxnSpPr>
          <p:cNvPr id="65" name="Straight Connector 64"/>
          <p:cNvCxnSpPr>
            <a:stCxn id="11" idx="2"/>
          </p:cNvCxnSpPr>
          <p:nvPr/>
        </p:nvCxnSpPr>
        <p:spPr>
          <a:xfrm>
            <a:off x="5843156" y="2266783"/>
            <a:ext cx="12236" cy="232756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3520904" y="4594345"/>
            <a:ext cx="5164277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3569392" y="4594346"/>
            <a:ext cx="0" cy="23552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4712392" y="4587419"/>
            <a:ext cx="0" cy="23552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5855392" y="4594346"/>
            <a:ext cx="0" cy="23552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7226992" y="4594346"/>
            <a:ext cx="0" cy="23552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8674792" y="4594346"/>
            <a:ext cx="0" cy="23552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2318904" y="4315724"/>
            <a:ext cx="0" cy="149447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7" name="Rectangle 86"/>
          <p:cNvSpPr/>
          <p:nvPr/>
        </p:nvSpPr>
        <p:spPr>
          <a:xfrm>
            <a:off x="4686301" y="5617124"/>
            <a:ext cx="2209800" cy="4927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8" tIns="45719" rIns="91438" bIns="45719" spcCol="0" rtlCol="0" anchor="ctr"/>
          <a:lstStyle/>
          <a:p>
            <a:pPr algn="ctr"/>
            <a:r>
              <a:rPr lang="en-US" sz="1520" dirty="0"/>
              <a:t>PENGURUS DAERAH</a:t>
            </a:r>
          </a:p>
        </p:txBody>
      </p:sp>
      <p:cxnSp>
        <p:nvCxnSpPr>
          <p:cNvPr id="89" name="Straight Connector 88"/>
          <p:cNvCxnSpPr/>
          <p:nvPr/>
        </p:nvCxnSpPr>
        <p:spPr>
          <a:xfrm>
            <a:off x="2318904" y="5810194"/>
            <a:ext cx="2329297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6896101" y="5810194"/>
            <a:ext cx="28575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9753600" y="4296474"/>
            <a:ext cx="0" cy="151372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2313712" y="6325047"/>
            <a:ext cx="7439889" cy="3262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520" b="1" dirty="0"/>
              <a:t>ANGGOTA</a:t>
            </a:r>
          </a:p>
        </p:txBody>
      </p:sp>
      <p:cxnSp>
        <p:nvCxnSpPr>
          <p:cNvPr id="106" name="Straight Connector 105"/>
          <p:cNvCxnSpPr>
            <a:stCxn id="87" idx="2"/>
          </p:cNvCxnSpPr>
          <p:nvPr/>
        </p:nvCxnSpPr>
        <p:spPr>
          <a:xfrm flipH="1">
            <a:off x="5791200" y="6109854"/>
            <a:ext cx="1" cy="2151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>
            <a:endCxn id="10" idx="1"/>
          </p:cNvCxnSpPr>
          <p:nvPr/>
        </p:nvCxnSpPr>
        <p:spPr>
          <a:xfrm>
            <a:off x="5829299" y="1111827"/>
            <a:ext cx="20193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5902930" y="768928"/>
            <a:ext cx="0" cy="818982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 flipV="1">
            <a:off x="3962401" y="2009601"/>
            <a:ext cx="775854" cy="3554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6993418" y="2016709"/>
            <a:ext cx="855183" cy="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474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B9D7E-4652-0249-9A6A-569864369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Ketua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Wilayah I (INDONESIA TIMUR DAN TENGAH)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508C24-698F-E149-80AD-FCC3ABAE95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294467"/>
            <a:ext cx="7315200" cy="6059837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/>
              <a:t>Kalimantan </a:t>
            </a:r>
            <a:r>
              <a:rPr lang="en-US" sz="3200" dirty="0" err="1"/>
              <a:t>Timur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Kalimantan Barat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Kalimantan Selatan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Kalimantan Utara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Kalimantan Tengah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Sulawesi Utara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Sulawesi Tengah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Sulawesi Tenggara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Sulawesi Selatan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Sulawesi Barat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NTB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NTT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Papua Barat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Papua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Maluku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19423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C1B50-D6FD-9547-8EAC-63D678CD7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Ketua</a:t>
            </a:r>
            <a:r>
              <a:rPr lang="en-US" dirty="0"/>
              <a:t> Wilayah II (INDONESIA BARAT)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98C149-BC0C-0A43-9ED3-06720BD427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185981"/>
            <a:ext cx="7315200" cy="63853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/>
              <a:t>DKI JAKARTA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JAWA BARAT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BANTEN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JAWA TIMUR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JAWA TENGAH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DIY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SUMATERA UTARA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ACEH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SUMATERA BARAT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SUMATERA SELATAN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RIAU DAN KEPULAUAN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BANGKA BELITUNG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LAMPUNG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BALI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00715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983" y="2754366"/>
            <a:ext cx="3115159" cy="773168"/>
          </a:xfrm>
        </p:spPr>
        <p:txBody>
          <a:bodyPr>
            <a:normAutofit fontScale="90000"/>
          </a:bodyPr>
          <a:lstStyle/>
          <a:p>
            <a:r>
              <a:rPr lang="en-US" dirty="0"/>
              <a:t>DESKRIPSI TUGAS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9559" y="480447"/>
            <a:ext cx="7113722" cy="5645717"/>
          </a:xfrm>
        </p:spPr>
        <p:txBody>
          <a:bodyPr>
            <a:normAutofit/>
          </a:bodyPr>
          <a:lstStyle/>
          <a:p>
            <a:r>
              <a:rPr lang="en-US" sz="2400" dirty="0" err="1"/>
              <a:t>Dewan</a:t>
            </a:r>
            <a:r>
              <a:rPr lang="en-US" sz="2400" dirty="0"/>
              <a:t> </a:t>
            </a:r>
            <a:r>
              <a:rPr lang="en-US" sz="2400" dirty="0" err="1"/>
              <a:t>Penasihat</a:t>
            </a:r>
            <a:r>
              <a:rPr lang="en-US" sz="2400" dirty="0"/>
              <a:t>: </a:t>
            </a:r>
            <a:r>
              <a:rPr lang="en-US" sz="2400" dirty="0" err="1"/>
              <a:t>memberikan</a:t>
            </a:r>
            <a:r>
              <a:rPr lang="en-US" sz="2400" dirty="0"/>
              <a:t> saran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masukan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ketua</a:t>
            </a:r>
            <a:r>
              <a:rPr lang="en-US" sz="2400" dirty="0"/>
              <a:t> </a:t>
            </a:r>
            <a:r>
              <a:rPr lang="en-US" sz="2400" dirty="0" err="1"/>
              <a:t>umum</a:t>
            </a:r>
            <a:r>
              <a:rPr lang="en-US" sz="2400" dirty="0"/>
              <a:t> HPPBI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diminta</a:t>
            </a:r>
            <a:r>
              <a:rPr lang="en-US" sz="2400" dirty="0"/>
              <a:t> </a:t>
            </a:r>
            <a:r>
              <a:rPr lang="en-US" sz="2400" dirty="0" err="1"/>
              <a:t>maupun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diminta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 err="1"/>
              <a:t>Ketua</a:t>
            </a:r>
            <a:r>
              <a:rPr lang="en-US" sz="2400" dirty="0"/>
              <a:t> </a:t>
            </a:r>
            <a:r>
              <a:rPr lang="en-US" sz="2400" dirty="0" err="1"/>
              <a:t>Umum</a:t>
            </a:r>
            <a:endParaRPr lang="en-US" sz="2400" dirty="0"/>
          </a:p>
          <a:p>
            <a:pPr marL="1069960" indent="-728056">
              <a:buFont typeface="+mj-lt"/>
              <a:buAutoNum type="alphaLcPeriod"/>
            </a:pPr>
            <a:r>
              <a:rPr lang="en-US" sz="2400" dirty="0" err="1"/>
              <a:t>Bertanggungjawab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> </a:t>
            </a:r>
            <a:r>
              <a:rPr lang="en-US" sz="2400" dirty="0" err="1"/>
              <a:t>perencanaan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pelaksanaan</a:t>
            </a:r>
            <a:r>
              <a:rPr lang="en-US" sz="2400" dirty="0"/>
              <a:t> </a:t>
            </a:r>
            <a:r>
              <a:rPr lang="en-US" sz="2400" dirty="0" err="1"/>
              <a:t>aktivitas</a:t>
            </a:r>
            <a:r>
              <a:rPr lang="en-US" sz="2400" dirty="0"/>
              <a:t> </a:t>
            </a:r>
            <a:r>
              <a:rPr lang="en-US" sz="2400" dirty="0" err="1"/>
              <a:t>organisasi</a:t>
            </a:r>
            <a:r>
              <a:rPr lang="en-US" sz="2400" dirty="0"/>
              <a:t> HPPBI</a:t>
            </a:r>
          </a:p>
          <a:p>
            <a:pPr marL="1069960" indent="-728056">
              <a:buFont typeface="+mj-lt"/>
              <a:buAutoNum type="alphaLcPeriod"/>
            </a:pPr>
            <a:r>
              <a:rPr lang="en-US" sz="2400" dirty="0" err="1"/>
              <a:t>Mengesahkan</a:t>
            </a:r>
            <a:r>
              <a:rPr lang="en-US" sz="2400" dirty="0"/>
              <a:t> </a:t>
            </a:r>
            <a:r>
              <a:rPr lang="en-US" sz="2400" dirty="0" err="1"/>
              <a:t>susunan</a:t>
            </a:r>
            <a:r>
              <a:rPr lang="en-US" sz="2400" dirty="0"/>
              <a:t> </a:t>
            </a:r>
            <a:r>
              <a:rPr lang="en-US" sz="2400" dirty="0" err="1"/>
              <a:t>kepengurusan</a:t>
            </a:r>
            <a:r>
              <a:rPr lang="en-US" sz="2400" dirty="0"/>
              <a:t> HPPBI</a:t>
            </a:r>
          </a:p>
          <a:p>
            <a:pPr marL="1069960" indent="-728056">
              <a:buFont typeface="+mj-lt"/>
              <a:buAutoNum type="alphaLcPeriod"/>
            </a:pPr>
            <a:r>
              <a:rPr lang="en-US" sz="2400" dirty="0" err="1"/>
              <a:t>Berkoordinasi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ketua</a:t>
            </a:r>
            <a:r>
              <a:rPr lang="en-US" sz="2400" dirty="0"/>
              <a:t> I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Ketua</a:t>
            </a:r>
            <a:r>
              <a:rPr lang="en-US" sz="2400" dirty="0"/>
              <a:t> II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> </a:t>
            </a:r>
            <a:r>
              <a:rPr lang="en-US" sz="2400" dirty="0" err="1"/>
              <a:t>pelantikan</a:t>
            </a:r>
            <a:r>
              <a:rPr lang="en-US" sz="2400" dirty="0"/>
              <a:t> </a:t>
            </a:r>
            <a:r>
              <a:rPr lang="en-US" sz="2400" dirty="0" err="1"/>
              <a:t>kepengurusan</a:t>
            </a:r>
            <a:r>
              <a:rPr lang="en-US" sz="2400" dirty="0"/>
              <a:t> HPPBI yang </a:t>
            </a:r>
            <a:r>
              <a:rPr lang="en-US" sz="2400" dirty="0" err="1"/>
              <a:t>ada</a:t>
            </a:r>
            <a:r>
              <a:rPr lang="en-US" sz="2400" dirty="0"/>
              <a:t> di </a:t>
            </a:r>
            <a:r>
              <a:rPr lang="en-US" sz="2400" dirty="0" err="1"/>
              <a:t>wilayah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177362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451" y="339884"/>
            <a:ext cx="11499742" cy="6200401"/>
          </a:xfrm>
        </p:spPr>
        <p:txBody>
          <a:bodyPr>
            <a:noAutofit/>
          </a:bodyPr>
          <a:lstStyle/>
          <a:p>
            <a:r>
              <a:rPr lang="en-US" sz="2400" dirty="0" err="1"/>
              <a:t>Sekretaris</a:t>
            </a:r>
            <a:r>
              <a:rPr lang="en-US" sz="2400" dirty="0"/>
              <a:t> </a:t>
            </a:r>
            <a:r>
              <a:rPr lang="en-US" sz="2400" dirty="0" err="1"/>
              <a:t>Jenderal</a:t>
            </a:r>
            <a:r>
              <a:rPr lang="en-US" sz="2400" dirty="0"/>
              <a:t> </a:t>
            </a:r>
          </a:p>
          <a:p>
            <a:pPr marL="876885" indent="-490734">
              <a:buFont typeface="+mj-lt"/>
              <a:buAutoNum type="alphaLcPeriod"/>
            </a:pPr>
            <a:r>
              <a:rPr lang="en-US" sz="2400" dirty="0" err="1"/>
              <a:t>Mengelola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> </a:t>
            </a:r>
            <a:r>
              <a:rPr lang="en-US" sz="2400" dirty="0" err="1"/>
              <a:t>administrasi</a:t>
            </a:r>
            <a:r>
              <a:rPr lang="en-US" sz="2400" dirty="0"/>
              <a:t> HPPBI</a:t>
            </a:r>
          </a:p>
          <a:p>
            <a:pPr marL="876885" indent="-490734">
              <a:buFont typeface="+mj-lt"/>
              <a:buAutoNum type="alphaLcPeriod"/>
            </a:pPr>
            <a:r>
              <a:rPr lang="en-US" sz="2400" dirty="0" err="1"/>
              <a:t>Mewakili</a:t>
            </a:r>
            <a:r>
              <a:rPr lang="en-US" sz="2400" dirty="0"/>
              <a:t> </a:t>
            </a:r>
            <a:r>
              <a:rPr lang="en-US" sz="2400" dirty="0" err="1"/>
              <a:t>ketua</a:t>
            </a:r>
            <a:r>
              <a:rPr lang="en-US" sz="2400" dirty="0"/>
              <a:t> </a:t>
            </a:r>
            <a:r>
              <a:rPr lang="en-US" sz="2400" dirty="0" err="1"/>
              <a:t>umum</a:t>
            </a:r>
            <a:r>
              <a:rPr lang="en-US" sz="2400" dirty="0"/>
              <a:t> </a:t>
            </a:r>
            <a:r>
              <a:rPr lang="en-US" sz="2400" dirty="0" err="1"/>
              <a:t>apabila</a:t>
            </a:r>
            <a:r>
              <a:rPr lang="en-US" sz="2400" dirty="0"/>
              <a:t> </a:t>
            </a:r>
            <a:r>
              <a:rPr lang="en-US" sz="2400" dirty="0" err="1"/>
              <a:t>berhalangan</a:t>
            </a:r>
            <a:r>
              <a:rPr lang="en-US" sz="2400" dirty="0"/>
              <a:t> </a:t>
            </a:r>
            <a:r>
              <a:rPr lang="en-US" sz="2400" dirty="0" err="1"/>
              <a:t>hadir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> </a:t>
            </a:r>
            <a:r>
              <a:rPr lang="en-US" sz="2400" dirty="0" err="1"/>
              <a:t>organisasi</a:t>
            </a:r>
            <a:endParaRPr lang="en-US" sz="2400" dirty="0"/>
          </a:p>
          <a:p>
            <a:pPr marL="876885" indent="-490734">
              <a:buFont typeface="+mj-lt"/>
              <a:buAutoNum type="alphaLcPeriod"/>
            </a:pPr>
            <a:r>
              <a:rPr lang="en-US" sz="2400" dirty="0" err="1"/>
              <a:t>Mengkoordinir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> </a:t>
            </a:r>
            <a:r>
              <a:rPr lang="en-US" sz="2400" dirty="0" err="1"/>
              <a:t>divisi</a:t>
            </a:r>
            <a:r>
              <a:rPr lang="en-US" sz="2400" dirty="0"/>
              <a:t>–</a:t>
            </a:r>
            <a:r>
              <a:rPr lang="en-US" sz="2400" dirty="0" err="1"/>
              <a:t>divisi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pengurus</a:t>
            </a:r>
            <a:r>
              <a:rPr lang="en-US" sz="2400" dirty="0"/>
              <a:t> </a:t>
            </a:r>
            <a:r>
              <a:rPr lang="en-US" sz="2400" dirty="0" err="1"/>
              <a:t>pusat</a:t>
            </a:r>
            <a:r>
              <a:rPr lang="en-US" sz="2400" dirty="0"/>
              <a:t> HPPBI</a:t>
            </a:r>
          </a:p>
          <a:p>
            <a:pPr marL="386151" indent="0">
              <a:buNone/>
            </a:pPr>
            <a:endParaRPr lang="en-US" sz="2400" dirty="0"/>
          </a:p>
          <a:p>
            <a:pPr marL="341905" indent="-341905"/>
            <a:r>
              <a:rPr lang="en-US" sz="2400" dirty="0" err="1"/>
              <a:t>Ketua</a:t>
            </a:r>
            <a:r>
              <a:rPr lang="en-US" sz="2400" dirty="0"/>
              <a:t> 1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Ketua</a:t>
            </a:r>
            <a:r>
              <a:rPr lang="en-US" sz="2400" dirty="0"/>
              <a:t> 2</a:t>
            </a:r>
          </a:p>
          <a:p>
            <a:pPr marL="921132" indent="-579227">
              <a:buFont typeface="+mj-lt"/>
              <a:buAutoNum type="alphaLcPeriod"/>
            </a:pPr>
            <a:r>
              <a:rPr lang="en-US" sz="2400" dirty="0" err="1"/>
              <a:t>Bertanggungjawab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> </a:t>
            </a:r>
            <a:r>
              <a:rPr lang="en-US" sz="2400" dirty="0" err="1"/>
              <a:t>organisasi</a:t>
            </a:r>
            <a:r>
              <a:rPr lang="en-US" sz="2400" dirty="0"/>
              <a:t> HPPBI yang </a:t>
            </a:r>
            <a:r>
              <a:rPr lang="en-US" sz="2400" dirty="0" err="1"/>
              <a:t>ada</a:t>
            </a:r>
            <a:r>
              <a:rPr lang="en-US" sz="2400" dirty="0"/>
              <a:t> di </a:t>
            </a:r>
            <a:r>
              <a:rPr lang="en-US" sz="2400" dirty="0" err="1"/>
              <a:t>wilayah</a:t>
            </a:r>
            <a:r>
              <a:rPr lang="en-US" sz="2400" dirty="0"/>
              <a:t> </a:t>
            </a:r>
            <a:r>
              <a:rPr lang="en-US" sz="2400" dirty="0" err="1"/>
              <a:t>tanggung</a:t>
            </a:r>
            <a:r>
              <a:rPr lang="en-US" sz="2400" dirty="0"/>
              <a:t> </a:t>
            </a:r>
            <a:r>
              <a:rPr lang="en-US" sz="2400" dirty="0" err="1"/>
              <a:t>jawabnya</a:t>
            </a:r>
            <a:r>
              <a:rPr lang="en-US" sz="2400" dirty="0"/>
              <a:t>.</a:t>
            </a:r>
          </a:p>
          <a:p>
            <a:pPr marL="921132" indent="-579227">
              <a:buFont typeface="+mj-lt"/>
              <a:buAutoNum type="alphaLcPeriod"/>
            </a:pPr>
            <a:r>
              <a:rPr lang="en-US" sz="2400" dirty="0" err="1"/>
              <a:t>Berkoordinasi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ketua</a:t>
            </a:r>
            <a:r>
              <a:rPr lang="en-US" sz="2400" dirty="0"/>
              <a:t> </a:t>
            </a:r>
            <a:r>
              <a:rPr lang="en-US" sz="2400" dirty="0" err="1"/>
              <a:t>umum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pengurus</a:t>
            </a:r>
            <a:r>
              <a:rPr lang="en-US" sz="2400" dirty="0"/>
              <a:t> </a:t>
            </a:r>
            <a:r>
              <a:rPr lang="en-US" sz="2400" dirty="0" err="1"/>
              <a:t>wilayah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> </a:t>
            </a:r>
            <a:r>
              <a:rPr lang="en-US" sz="2400" dirty="0" err="1"/>
              <a:t>pelantikan</a:t>
            </a:r>
            <a:r>
              <a:rPr lang="en-US" sz="2400" dirty="0"/>
              <a:t> </a:t>
            </a:r>
            <a:r>
              <a:rPr lang="en-US" sz="2400" dirty="0" err="1"/>
              <a:t>kepengurusan</a:t>
            </a:r>
            <a:r>
              <a:rPr lang="en-US" sz="2400" dirty="0"/>
              <a:t> yang </a:t>
            </a:r>
            <a:r>
              <a:rPr lang="en-US" sz="2400" dirty="0" err="1"/>
              <a:t>ada</a:t>
            </a:r>
            <a:r>
              <a:rPr lang="en-US" sz="2400" dirty="0"/>
              <a:t> di </a:t>
            </a:r>
            <a:r>
              <a:rPr lang="en-US" sz="2400" dirty="0" err="1"/>
              <a:t>wilayah</a:t>
            </a:r>
            <a:r>
              <a:rPr lang="en-US" sz="2400" dirty="0"/>
              <a:t> </a:t>
            </a:r>
            <a:r>
              <a:rPr lang="en-US" sz="2400" dirty="0" err="1"/>
              <a:t>tanggung</a:t>
            </a:r>
            <a:r>
              <a:rPr lang="en-US" sz="2400" dirty="0"/>
              <a:t> </a:t>
            </a:r>
            <a:r>
              <a:rPr lang="en-US" sz="2400" dirty="0" err="1"/>
              <a:t>jawabnya</a:t>
            </a:r>
            <a:endParaRPr lang="en-US" sz="2400" dirty="0"/>
          </a:p>
          <a:p>
            <a:pPr marL="921132" indent="-579227">
              <a:buFont typeface="+mj-lt"/>
              <a:buAutoNum type="alphaLcPeriod"/>
            </a:pPr>
            <a:r>
              <a:rPr lang="en-US" sz="2400" dirty="0" err="1"/>
              <a:t>Mengkoordinir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> </a:t>
            </a:r>
            <a:r>
              <a:rPr lang="en-US" sz="2400" dirty="0" err="1"/>
              <a:t>perencanaan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pelaksanaan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> HPPBI yang </a:t>
            </a:r>
            <a:r>
              <a:rPr lang="en-US" sz="2400" dirty="0" err="1"/>
              <a:t>ada</a:t>
            </a:r>
            <a:r>
              <a:rPr lang="en-US" sz="2400" dirty="0"/>
              <a:t> di </a:t>
            </a:r>
            <a:r>
              <a:rPr lang="en-US" sz="2400" dirty="0" err="1"/>
              <a:t>wilayah</a:t>
            </a:r>
            <a:r>
              <a:rPr lang="en-US" sz="2400" dirty="0"/>
              <a:t> </a:t>
            </a:r>
            <a:r>
              <a:rPr lang="en-US" sz="2400" dirty="0" err="1"/>
              <a:t>tanggung</a:t>
            </a:r>
            <a:r>
              <a:rPr lang="en-US" sz="2400" dirty="0"/>
              <a:t> </a:t>
            </a:r>
            <a:r>
              <a:rPr lang="en-US" sz="2400" dirty="0" err="1"/>
              <a:t>jawabnya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170726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1" y="404240"/>
            <a:ext cx="8229600" cy="5721924"/>
          </a:xfrm>
        </p:spPr>
        <p:txBody>
          <a:bodyPr>
            <a:normAutofit/>
          </a:bodyPr>
          <a:lstStyle/>
          <a:p>
            <a:endParaRPr lang="en-US" sz="3600" dirty="0"/>
          </a:p>
          <a:p>
            <a:endParaRPr lang="en-US" sz="3600" dirty="0"/>
          </a:p>
          <a:p>
            <a:r>
              <a:rPr lang="en-US" sz="3600" dirty="0" err="1"/>
              <a:t>Sekretaris</a:t>
            </a:r>
            <a:r>
              <a:rPr lang="en-US" sz="3600" dirty="0"/>
              <a:t> 1 &amp; </a:t>
            </a:r>
            <a:r>
              <a:rPr lang="en-US" sz="3600" dirty="0" err="1"/>
              <a:t>Sekretaris</a:t>
            </a:r>
            <a:r>
              <a:rPr lang="en-US" sz="3600" dirty="0"/>
              <a:t> 2: </a:t>
            </a:r>
            <a:r>
              <a:rPr lang="en-US" sz="3600" dirty="0" err="1"/>
              <a:t>mengelola</a:t>
            </a:r>
            <a:r>
              <a:rPr lang="en-US" sz="3600" dirty="0"/>
              <a:t> </a:t>
            </a:r>
            <a:r>
              <a:rPr lang="en-US" sz="3600" dirty="0" err="1"/>
              <a:t>kegiatan</a:t>
            </a:r>
            <a:r>
              <a:rPr lang="en-US" sz="3600" dirty="0"/>
              <a:t> </a:t>
            </a:r>
            <a:r>
              <a:rPr lang="en-US" sz="3600" dirty="0" err="1"/>
              <a:t>administrasi</a:t>
            </a:r>
            <a:r>
              <a:rPr lang="en-US" sz="3600" dirty="0"/>
              <a:t> </a:t>
            </a:r>
            <a:r>
              <a:rPr lang="en-US" sz="3600" dirty="0" err="1"/>
              <a:t>kegiatan</a:t>
            </a:r>
            <a:r>
              <a:rPr lang="en-US" sz="3600" dirty="0"/>
              <a:t> yang </a:t>
            </a:r>
            <a:r>
              <a:rPr lang="en-US" sz="3600" dirty="0" err="1"/>
              <a:t>menjadi</a:t>
            </a:r>
            <a:r>
              <a:rPr lang="en-US" sz="3600" dirty="0"/>
              <a:t> </a:t>
            </a:r>
            <a:r>
              <a:rPr lang="en-US" sz="3600" dirty="0" err="1"/>
              <a:t>kewenangan</a:t>
            </a:r>
            <a:r>
              <a:rPr lang="en-US" sz="3600" dirty="0"/>
              <a:t> </a:t>
            </a:r>
            <a:r>
              <a:rPr lang="en-US" sz="3600" dirty="0" err="1"/>
              <a:t>dari</a:t>
            </a:r>
            <a:r>
              <a:rPr lang="en-US" sz="3600" dirty="0"/>
              <a:t> </a:t>
            </a:r>
            <a:r>
              <a:rPr lang="en-US" sz="3600" dirty="0" err="1"/>
              <a:t>Ketua</a:t>
            </a:r>
            <a:r>
              <a:rPr lang="en-US" sz="3600" dirty="0"/>
              <a:t> I &amp; </a:t>
            </a:r>
            <a:r>
              <a:rPr lang="en-US" sz="3600" dirty="0" err="1"/>
              <a:t>Ketua</a:t>
            </a:r>
            <a:r>
              <a:rPr lang="en-US" sz="3600" dirty="0"/>
              <a:t> 2</a:t>
            </a:r>
          </a:p>
          <a:p>
            <a:endParaRPr lang="en-US" sz="3600" dirty="0"/>
          </a:p>
          <a:p>
            <a:pPr marL="0" indent="0">
              <a:buNone/>
            </a:pPr>
            <a:r>
              <a:rPr lang="en-US" sz="3600" dirty="0" err="1"/>
              <a:t>Bendahara</a:t>
            </a:r>
            <a:r>
              <a:rPr lang="en-US" sz="3600" dirty="0"/>
              <a:t>: </a:t>
            </a:r>
            <a:r>
              <a:rPr lang="en-US" sz="3600" dirty="0" err="1"/>
              <a:t>mengelola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 </a:t>
            </a:r>
            <a:r>
              <a:rPr lang="en-US" sz="3600" dirty="0" err="1"/>
              <a:t>bertanggungjawab</a:t>
            </a:r>
            <a:r>
              <a:rPr lang="en-US" sz="3600" dirty="0"/>
              <a:t> </a:t>
            </a:r>
            <a:r>
              <a:rPr lang="en-US" sz="3600" dirty="0" err="1"/>
              <a:t>terhadap</a:t>
            </a:r>
            <a:r>
              <a:rPr lang="en-US" sz="3600" dirty="0"/>
              <a:t> </a:t>
            </a:r>
            <a:r>
              <a:rPr lang="en-US" sz="3600" dirty="0" err="1"/>
              <a:t>keuangan</a:t>
            </a:r>
            <a:r>
              <a:rPr lang="en-US" sz="3600" dirty="0"/>
              <a:t> </a:t>
            </a:r>
            <a:r>
              <a:rPr lang="en-US" sz="3600" dirty="0" err="1"/>
              <a:t>organisasi</a:t>
            </a: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endParaRPr lang="en-US" sz="3600" dirty="0"/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00977136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9935E573-C197-41A8-BCA1-5D5F62C560B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{308D165C-2BE6-384E-B987-00DB7B9BDB7D}tf10001124</Template>
  <TotalTime>798</TotalTime>
  <Words>1488</Words>
  <Application>Microsoft Macintosh PowerPoint</Application>
  <PresentationFormat>Widescreen</PresentationFormat>
  <Paragraphs>255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9" baseType="lpstr">
      <vt:lpstr>Corbel</vt:lpstr>
      <vt:lpstr>Wingdings</vt:lpstr>
      <vt:lpstr>Wingdings 2</vt:lpstr>
      <vt:lpstr>Frame</vt:lpstr>
      <vt:lpstr>Annual Meeting HPPBI 2019</vt:lpstr>
      <vt:lpstr>Susunan Acara</vt:lpstr>
      <vt:lpstr>Tupoksi Pengurus Pusat</vt:lpstr>
      <vt:lpstr>PowerPoint Presentation</vt:lpstr>
      <vt:lpstr>Ketua  Wilayah I (INDONESIA TIMUR DAN TENGAH)</vt:lpstr>
      <vt:lpstr>Ketua Wilayah II (INDONESIA BARAT)</vt:lpstr>
      <vt:lpstr>DESKRIPSI TUGAS</vt:lpstr>
      <vt:lpstr>PowerPoint Presentation</vt:lpstr>
      <vt:lpstr>PowerPoint Presentation</vt:lpstr>
      <vt:lpstr>KEANGGOTAAN dan KEUANGAN</vt:lpstr>
      <vt:lpstr>Standar Sistem Keanggotaan dan Besarnya Iuran </vt:lpstr>
      <vt:lpstr>Standar Pembagian Dana Pusat dan Wilayah </vt:lpstr>
      <vt:lpstr>STANDAR PENGELOLAAN KEUANGAN PUSAT</vt:lpstr>
      <vt:lpstr>STANDAR PENGELOLAAN KEUANGAN WILAYAH</vt:lpstr>
      <vt:lpstr>FAKTA IURAN</vt:lpstr>
      <vt:lpstr>JUMLAH KORWIL</vt:lpstr>
      <vt:lpstr>Korwil baru</vt:lpstr>
      <vt:lpstr>LAPORAN DIVISI</vt:lpstr>
      <vt:lpstr>Divisi Pendidikan dan Pelatihan</vt:lpstr>
      <vt:lpstr>Div. Pertemuan Ilmiah &amp; Publikasi</vt:lpstr>
      <vt:lpstr>Div. Penelitian &amp; Pengabdian</vt:lpstr>
      <vt:lpstr>Peta riset pada annual meeting 2018</vt:lpstr>
      <vt:lpstr>Div. Humas &amp; Kerjasama</vt:lpstr>
      <vt:lpstr>Perjanjian Kerjasama</vt:lpstr>
      <vt:lpstr>KERJASAMA PENERBITAN JURNAL</vt:lpstr>
      <vt:lpstr>KERJASAMA PENYELENGGARAAN SEMINAR/ KONFERENSI/ WORKSHOP</vt:lpstr>
      <vt:lpstr>NOTA KESEPAHAMAN</vt:lpstr>
      <vt:lpstr>Div. IT dan Database</vt:lpstr>
      <vt:lpstr>Lanjutan </vt:lpstr>
      <vt:lpstr>lanjutan</vt:lpstr>
      <vt:lpstr>Sesi 2: Laporan Kegiatan Korwil</vt:lpstr>
      <vt:lpstr>Pemetaan Riset Korwil</vt:lpstr>
      <vt:lpstr>Kegiatan Non riset</vt:lpstr>
      <vt:lpstr>Strategi dan Saran Pengembangan HPPBI Pusat dan Wilayah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Annual Meeting HPPBI 2019</dc:title>
  <dc:creator>ramli murni</dc:creator>
  <cp:lastModifiedBy>ramli murni</cp:lastModifiedBy>
  <cp:revision>31</cp:revision>
  <dcterms:created xsi:type="dcterms:W3CDTF">2019-09-14T00:55:22Z</dcterms:created>
  <dcterms:modified xsi:type="dcterms:W3CDTF">2019-10-31T03:31:10Z</dcterms:modified>
</cp:coreProperties>
</file>